
<file path=[Content_Types].xml><?xml version="1.0" encoding="utf-8"?>
<Types xmlns="http://schemas.openxmlformats.org/package/2006/content-types">
  <Default Extension="bin" ContentType="application/vnd.openxmlformats-officedocument.oleObject"/>
  <Default Extension="png" ContentType="image/png"/>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0.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11.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12.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notesSlides/notesSlide15.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16.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notesSlides/notesSlide17.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20.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21.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22.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notesSlides/notesSlide23.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notesSlides/notesSlide24.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notesSlides/notesSlide25.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notesSlides/notesSlide26.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notesSlides/notesSlide27.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notesSlides/notesSlide30.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notesSlides/notesSlide31.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notesSlides/notesSlide32.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notesSlides/notesSlide33.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notesSlides/notesSlide34.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notesSlides/notesSlide35.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notesSlides/notesSlide36.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notesSlides/notesSlide37.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notesSlides/notesSlide38.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notesSlides/notesSlide39.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notesSlides/notesSlide40.xml" ContentType="application/vnd.openxmlformats-officedocument.presentationml.notesSlide+xml"/>
  <Override PartName="/ppt/tags/tag69.xml" ContentType="application/vnd.openxmlformats-officedocument.presentationml.tags+xml"/>
  <Override PartName="/ppt/tags/tag70.xml" ContentType="application/vnd.openxmlformats-officedocument.presentationml.tags+xml"/>
  <Override PartName="/ppt/notesSlides/notesSlide41.xml" ContentType="application/vnd.openxmlformats-officedocument.presentationml.notesSlide+xml"/>
  <Override PartName="/ppt/tags/tag71.xml" ContentType="application/vnd.openxmlformats-officedocument.presentationml.tags+xml"/>
  <Override PartName="/ppt/tags/tag72.xml" ContentType="application/vnd.openxmlformats-officedocument.presentationml.tags+xml"/>
  <Override PartName="/ppt/notesSlides/notesSlide42.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notesSlides/notesSlide43.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notesSlides/notesSlide44.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5" r:id="rId1"/>
    <p:sldMasterId id="2147484043" r:id="rId2"/>
  </p:sldMasterIdLst>
  <p:notesMasterIdLst>
    <p:notesMasterId r:id="rId51"/>
  </p:notesMasterIdLst>
  <p:sldIdLst>
    <p:sldId id="2745" r:id="rId3"/>
    <p:sldId id="2746" r:id="rId4"/>
    <p:sldId id="2747" r:id="rId5"/>
    <p:sldId id="2776" r:id="rId6"/>
    <p:sldId id="2782" r:id="rId7"/>
    <p:sldId id="2783" r:id="rId8"/>
    <p:sldId id="2784" r:id="rId9"/>
    <p:sldId id="2785" r:id="rId10"/>
    <p:sldId id="2786" r:id="rId11"/>
    <p:sldId id="2787" r:id="rId12"/>
    <p:sldId id="2788" r:id="rId13"/>
    <p:sldId id="2789" r:id="rId14"/>
    <p:sldId id="2790" r:id="rId15"/>
    <p:sldId id="2791" r:id="rId16"/>
    <p:sldId id="2792" r:id="rId17"/>
    <p:sldId id="2793" r:id="rId18"/>
    <p:sldId id="2795" r:id="rId19"/>
    <p:sldId id="2796" r:id="rId20"/>
    <p:sldId id="2797" r:id="rId21"/>
    <p:sldId id="2800" r:id="rId22"/>
    <p:sldId id="2798" r:id="rId23"/>
    <p:sldId id="2799" r:id="rId24"/>
    <p:sldId id="2801" r:id="rId25"/>
    <p:sldId id="2802" r:id="rId26"/>
    <p:sldId id="2803" r:id="rId27"/>
    <p:sldId id="2817" r:id="rId28"/>
    <p:sldId id="2805" r:id="rId29"/>
    <p:sldId id="2806" r:id="rId30"/>
    <p:sldId id="2807" r:id="rId31"/>
    <p:sldId id="2809" r:id="rId32"/>
    <p:sldId id="2812" r:id="rId33"/>
    <p:sldId id="2818" r:id="rId34"/>
    <p:sldId id="2813" r:id="rId35"/>
    <p:sldId id="2830" r:id="rId36"/>
    <p:sldId id="2814" r:id="rId37"/>
    <p:sldId id="2815" r:id="rId38"/>
    <p:sldId id="2819" r:id="rId39"/>
    <p:sldId id="2816" r:id="rId40"/>
    <p:sldId id="2820" r:id="rId41"/>
    <p:sldId id="2821" r:id="rId42"/>
    <p:sldId id="2822" r:id="rId43"/>
    <p:sldId id="2823" r:id="rId44"/>
    <p:sldId id="2824" r:id="rId45"/>
    <p:sldId id="2825" r:id="rId46"/>
    <p:sldId id="2826" r:id="rId47"/>
    <p:sldId id="2827" r:id="rId48"/>
    <p:sldId id="2828" r:id="rId49"/>
    <p:sldId id="2829" r:id="rId50"/>
  </p:sldIdLst>
  <p:sldSz cx="9644063" cy="7232650"/>
  <p:notesSz cx="6858000" cy="9144000"/>
  <p:custDataLst>
    <p:tags r:id="rId52"/>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73" userDrawn="1">
          <p15:clr>
            <a:srgbClr val="A4A3A4"/>
          </p15:clr>
        </p15:guide>
        <p15:guide id="2" pos="3038" userDrawn="1">
          <p15:clr>
            <a:srgbClr val="A4A3A4"/>
          </p15:clr>
        </p15:guide>
        <p15:guide id="3" pos="384" userDrawn="1">
          <p15:clr>
            <a:srgbClr val="A4A3A4"/>
          </p15:clr>
        </p15:guide>
        <p15:guide id="5" orient="horz" pos="4183" userDrawn="1">
          <p15:clr>
            <a:srgbClr val="A4A3A4"/>
          </p15:clr>
        </p15:guide>
        <p15:guide id="6" pos="569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B6A39"/>
    <a:srgbClr val="212E3C"/>
    <a:srgbClr val="BFBFBF"/>
    <a:srgbClr val="FBBF09"/>
    <a:srgbClr val="EF4232"/>
    <a:srgbClr val="03A9F0"/>
    <a:srgbClr val="FFFFFF"/>
    <a:srgbClr val="FABCA8"/>
    <a:srgbClr val="57562F"/>
    <a:srgbClr val="FBCD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2986" autoAdjust="0"/>
  </p:normalViewPr>
  <p:slideViewPr>
    <p:cSldViewPr>
      <p:cViewPr varScale="1">
        <p:scale>
          <a:sx n="108" d="100"/>
          <a:sy n="108" d="100"/>
        </p:scale>
        <p:origin x="858" y="108"/>
      </p:cViewPr>
      <p:guideLst>
        <p:guide orient="horz" pos="373"/>
        <p:guide pos="3038"/>
        <p:guide pos="384"/>
        <p:guide orient="horz" pos="4183"/>
        <p:guide pos="5691"/>
      </p:guideLst>
    </p:cSldViewPr>
  </p:slideViewPr>
  <p:outlineViewPr>
    <p:cViewPr>
      <p:scale>
        <a:sx n="100" d="100"/>
        <a:sy n="100" d="100"/>
      </p:scale>
      <p:origin x="0" y="-14412"/>
    </p:cViewPr>
  </p:outlineViewPr>
  <p:notesTextViewPr>
    <p:cViewPr>
      <p:scale>
        <a:sx n="1" d="1"/>
        <a:sy n="1" d="1"/>
      </p:scale>
      <p:origin x="0" y="0"/>
    </p:cViewPr>
  </p:notesTextViewPr>
  <p:sorterViewPr>
    <p:cViewPr>
      <p:scale>
        <a:sx n="25" d="100"/>
        <a:sy n="2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0.emf"/></Relationships>
</file>

<file path=ppt/media/image1.jpeg>
</file>

<file path=ppt/media/image14.png>
</file>

<file path=ppt/media/image16.png>
</file>

<file path=ppt/media/image17.png>
</file>

<file path=ppt/media/image18.png>
</file>

<file path=ppt/media/image19.png>
</file>

<file path=ppt/media/image2.jpeg>
</file>

<file path=ppt/media/image20.png>
</file>

<file path=ppt/media/image200.png>
</file>

<file path=ppt/media/image21.png>
</file>

<file path=ppt/media/image22.png>
</file>

<file path=ppt/media/image23.png>
</file>

<file path=ppt/media/image24.png>
</file>

<file path=ppt/media/image25.gif>
</file>

<file path=ppt/media/image26.png>
</file>

<file path=ppt/media/image27.png>
</file>

<file path=ppt/media/image28.png>
</file>

<file path=ppt/media/image29.png>
</file>

<file path=ppt/media/image31.gif>
</file>

<file path=ppt/media/image32.gif>
</file>

<file path=ppt/media/image33.png>
</file>

<file path=ppt/media/image35.png>
</file>

<file path=ppt/media/image36.gif>
</file>

<file path=ppt/media/image37.png>
</file>

<file path=ppt/media/image38.png>
</file>

<file path=ppt/media/image39.png>
</file>

<file path=ppt/media/image40.png>
</file>

<file path=ppt/media/image41.png>
</file>

<file path=ppt/media/image4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2018/5/31/Thu</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3509881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86482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93709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0108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val="4752018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00428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36772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93932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11279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44989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8553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58680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9853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75368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152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23035904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79865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93454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317068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6710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51457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37616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05342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97253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56540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03423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a:t>
            </a:fld>
            <a:endParaRPr lang="zh-CN" altLang="en-US"/>
          </a:p>
        </p:txBody>
      </p:sp>
    </p:spTree>
    <p:extLst>
      <p:ext uri="{BB962C8B-B14F-4D97-AF65-F5344CB8AC3E}">
        <p14:creationId xmlns:p14="http://schemas.microsoft.com/office/powerpoint/2010/main" val="11791518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45778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794508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668059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64787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32679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73053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33383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55571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48</a:t>
            </a:fld>
            <a:endParaRPr lang="zh-CN" altLang="en-US"/>
          </a:p>
        </p:txBody>
      </p:sp>
    </p:spTree>
    <p:extLst>
      <p:ext uri="{BB962C8B-B14F-4D97-AF65-F5344CB8AC3E}">
        <p14:creationId xmlns:p14="http://schemas.microsoft.com/office/powerpoint/2010/main" val="12862527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63030" y="6703597"/>
            <a:ext cx="2169914" cy="386187"/>
          </a:xfrm>
          <a:prstGeom prst="rect">
            <a:avLst/>
          </a:prstGeom>
        </p:spPr>
        <p:txBody>
          <a:bodyPr/>
          <a:lstStyle/>
          <a:p>
            <a:fld id="{E3AD87B8-9A4B-45E2-BBE5-FB86ADE287A3}" type="datetimeFigureOut">
              <a:rPr lang="zh-CN" altLang="en-US" smtClean="0"/>
              <a:t>2018/5/31/Thu</a:t>
            </a:fld>
            <a:endParaRPr lang="zh-CN" altLang="en-US"/>
          </a:p>
        </p:txBody>
      </p:sp>
      <p:sp>
        <p:nvSpPr>
          <p:cNvPr id="3" name="页脚占位符 2"/>
          <p:cNvSpPr>
            <a:spLocks noGrp="1"/>
          </p:cNvSpPr>
          <p:nvPr>
            <p:ph type="ftr" sz="quarter" idx="11"/>
          </p:nvPr>
        </p:nvSpPr>
        <p:spPr>
          <a:xfrm>
            <a:off x="3194596" y="6703597"/>
            <a:ext cx="3254871" cy="386187"/>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811120" y="6703597"/>
            <a:ext cx="2169914" cy="386187"/>
          </a:xfrm>
          <a:prstGeom prst="rect">
            <a:avLst/>
          </a:prstGeom>
        </p:spPr>
        <p:txBody>
          <a:bodyPr/>
          <a:lstStyle/>
          <a:p>
            <a:fld id="{37AAA611-6692-4583-86AB-5AB9B972BD46}" type="slidenum">
              <a:rPr lang="zh-CN" altLang="en-US" smtClean="0"/>
              <a:t>‹#›</a:t>
            </a:fld>
            <a:endParaRPr lang="zh-CN" altLang="en-US"/>
          </a:p>
        </p:txBody>
      </p:sp>
    </p:spTree>
    <p:extLst>
      <p:ext uri="{BB962C8B-B14F-4D97-AF65-F5344CB8AC3E}">
        <p14:creationId xmlns:p14="http://schemas.microsoft.com/office/powerpoint/2010/main" val="424951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64286" y="482177"/>
            <a:ext cx="3110461" cy="1687618"/>
          </a:xfrm>
        </p:spPr>
        <p:txBody>
          <a:bodyPr anchor="b"/>
          <a:lstStyle>
            <a:lvl1pPr>
              <a:defRPr sz="337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4099983" y="1041369"/>
            <a:ext cx="4882307" cy="5139869"/>
          </a:xfrm>
        </p:spPr>
        <p:txBody>
          <a:bodyPr anchor="t"/>
          <a:lstStyle>
            <a:lvl1pPr marL="0" indent="0">
              <a:buNone/>
              <a:defRPr sz="3375"/>
            </a:lvl1pPr>
            <a:lvl2pPr marL="482163" indent="0">
              <a:buNone/>
              <a:defRPr sz="2953"/>
            </a:lvl2pPr>
            <a:lvl3pPr marL="964326" indent="0">
              <a:buNone/>
              <a:defRPr sz="2531"/>
            </a:lvl3pPr>
            <a:lvl4pPr marL="1446489" indent="0">
              <a:buNone/>
              <a:defRPr sz="2109"/>
            </a:lvl4pPr>
            <a:lvl5pPr marL="1928652" indent="0">
              <a:buNone/>
              <a:defRPr sz="2109"/>
            </a:lvl5pPr>
            <a:lvl6pPr marL="2410816" indent="0">
              <a:buNone/>
              <a:defRPr sz="2109"/>
            </a:lvl6pPr>
            <a:lvl7pPr marL="2892979" indent="0">
              <a:buNone/>
              <a:defRPr sz="2109"/>
            </a:lvl7pPr>
            <a:lvl8pPr marL="3375142" indent="0">
              <a:buNone/>
              <a:defRPr sz="2109"/>
            </a:lvl8pPr>
            <a:lvl9pPr marL="3857305" indent="0">
              <a:buNone/>
              <a:defRPr sz="2109"/>
            </a:lvl9pPr>
          </a:lstStyle>
          <a:p>
            <a:r>
              <a:rPr lang="zh-CN" altLang="en-US"/>
              <a:t>单击图标添加图片</a:t>
            </a:r>
            <a:endParaRPr lang="en-US" dirty="0"/>
          </a:p>
        </p:txBody>
      </p:sp>
      <p:sp>
        <p:nvSpPr>
          <p:cNvPr id="4" name="Text Placeholder 3"/>
          <p:cNvSpPr>
            <a:spLocks noGrp="1"/>
          </p:cNvSpPr>
          <p:nvPr>
            <p:ph type="body" sz="half" idx="2"/>
          </p:nvPr>
        </p:nvSpPr>
        <p:spPr>
          <a:xfrm>
            <a:off x="664286" y="2169795"/>
            <a:ext cx="311046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编辑母版文本样式</a:t>
            </a:r>
          </a:p>
        </p:txBody>
      </p:sp>
      <p:sp>
        <p:nvSpPr>
          <p:cNvPr id="5" name="Date Placeholder 4"/>
          <p:cNvSpPr>
            <a:spLocks noGrp="1"/>
          </p:cNvSpPr>
          <p:nvPr>
            <p:ph type="dt" sz="half" idx="10"/>
          </p:nvPr>
        </p:nvSpPr>
        <p:spPr/>
        <p:txBody>
          <a:bodyPr/>
          <a:lstStyle/>
          <a:p>
            <a:fld id="{C764DE79-268F-4C1A-8933-263129D2AF90}" type="datetimeFigureOut">
              <a:rPr lang="en-US" dirty="0"/>
              <a:t>5/31/2018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87587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27128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01533" y="385071"/>
            <a:ext cx="2079501" cy="612933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63030" y="385071"/>
            <a:ext cx="6117952" cy="6129337"/>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54443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723305" y="1183677"/>
            <a:ext cx="8197454" cy="2518034"/>
          </a:xfrm>
        </p:spPr>
        <p:txBody>
          <a:bodyPr anchor="b"/>
          <a:lstStyle>
            <a:lvl1pPr algn="ctr">
              <a:defRPr sz="6328"/>
            </a:lvl1pPr>
          </a:lstStyle>
          <a:p>
            <a:r>
              <a:rPr lang="zh-CN" altLang="en-US"/>
              <a:t>单击此处编辑母版标题样式</a:t>
            </a:r>
            <a:endParaRPr lang="en-US" dirty="0"/>
          </a:p>
        </p:txBody>
      </p:sp>
      <p:sp>
        <p:nvSpPr>
          <p:cNvPr id="3" name="Subtitle 2"/>
          <p:cNvSpPr>
            <a:spLocks noGrp="1"/>
          </p:cNvSpPr>
          <p:nvPr>
            <p:ph type="subTitle" idx="1"/>
          </p:nvPr>
        </p:nvSpPr>
        <p:spPr>
          <a:xfrm>
            <a:off x="1205508" y="3798816"/>
            <a:ext cx="7233047" cy="1746216"/>
          </a:xfrm>
        </p:spPr>
        <p:txBody>
          <a:bodyPr/>
          <a:lstStyle>
            <a:lvl1pPr marL="0" indent="0" algn="ctr">
              <a:buNone/>
              <a:defRPr sz="2531"/>
            </a:lvl1pPr>
            <a:lvl2pPr marL="482163" indent="0" algn="ctr">
              <a:buNone/>
              <a:defRPr sz="2109"/>
            </a:lvl2pPr>
            <a:lvl3pPr marL="964326" indent="0" algn="ctr">
              <a:buNone/>
              <a:defRPr sz="1898"/>
            </a:lvl3pPr>
            <a:lvl4pPr marL="1446489" indent="0" algn="ctr">
              <a:buNone/>
              <a:defRPr sz="1687"/>
            </a:lvl4pPr>
            <a:lvl5pPr marL="1928652" indent="0" algn="ctr">
              <a:buNone/>
              <a:defRPr sz="1687"/>
            </a:lvl5pPr>
            <a:lvl6pPr marL="2410816" indent="0" algn="ctr">
              <a:buNone/>
              <a:defRPr sz="1687"/>
            </a:lvl6pPr>
            <a:lvl7pPr marL="2892979" indent="0" algn="ctr">
              <a:buNone/>
              <a:defRPr sz="1687"/>
            </a:lvl7pPr>
            <a:lvl8pPr marL="3375142" indent="0" algn="ctr">
              <a:buNone/>
              <a:defRPr sz="1687"/>
            </a:lvl8pPr>
            <a:lvl9pPr marL="3857305" indent="0" algn="ctr">
              <a:buNone/>
              <a:defRPr sz="1687"/>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61645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53525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58007" y="1803142"/>
            <a:ext cx="8318004" cy="3008581"/>
          </a:xfrm>
        </p:spPr>
        <p:txBody>
          <a:bodyPr anchor="b"/>
          <a:lstStyle>
            <a:lvl1pPr>
              <a:defRPr sz="6328"/>
            </a:lvl1pPr>
          </a:lstStyle>
          <a:p>
            <a:r>
              <a:rPr lang="zh-CN" altLang="en-US"/>
              <a:t>单击此处编辑母版标题样式</a:t>
            </a:r>
            <a:endParaRPr lang="en-US" dirty="0"/>
          </a:p>
        </p:txBody>
      </p:sp>
      <p:sp>
        <p:nvSpPr>
          <p:cNvPr id="3" name="Text Placeholder 2"/>
          <p:cNvSpPr>
            <a:spLocks noGrp="1"/>
          </p:cNvSpPr>
          <p:nvPr>
            <p:ph type="body" idx="1"/>
          </p:nvPr>
        </p:nvSpPr>
        <p:spPr>
          <a:xfrm>
            <a:off x="658007" y="4840185"/>
            <a:ext cx="8318004" cy="1582142"/>
          </a:xfrm>
        </p:spPr>
        <p:txBody>
          <a:bodyPr/>
          <a:lstStyle>
            <a:lvl1pPr marL="0" indent="0">
              <a:buNone/>
              <a:defRPr sz="2531">
                <a:solidFill>
                  <a:schemeClr val="tx1"/>
                </a:solidFill>
              </a:defRPr>
            </a:lvl1pPr>
            <a:lvl2pPr marL="482163" indent="0">
              <a:buNone/>
              <a:defRPr sz="2109">
                <a:solidFill>
                  <a:schemeClr val="tx1">
                    <a:tint val="75000"/>
                  </a:schemeClr>
                </a:solidFill>
              </a:defRPr>
            </a:lvl2pPr>
            <a:lvl3pPr marL="964326" indent="0">
              <a:buNone/>
              <a:defRPr sz="1898">
                <a:solidFill>
                  <a:schemeClr val="tx1">
                    <a:tint val="75000"/>
                  </a:schemeClr>
                </a:solidFill>
              </a:defRPr>
            </a:lvl3pPr>
            <a:lvl4pPr marL="1446489" indent="0">
              <a:buNone/>
              <a:defRPr sz="1687">
                <a:solidFill>
                  <a:schemeClr val="tx1">
                    <a:tint val="75000"/>
                  </a:schemeClr>
                </a:solidFill>
              </a:defRPr>
            </a:lvl4pPr>
            <a:lvl5pPr marL="1928652" indent="0">
              <a:buNone/>
              <a:defRPr sz="1687">
                <a:solidFill>
                  <a:schemeClr val="tx1">
                    <a:tint val="75000"/>
                  </a:schemeClr>
                </a:solidFill>
              </a:defRPr>
            </a:lvl5pPr>
            <a:lvl6pPr marL="2410816" indent="0">
              <a:buNone/>
              <a:defRPr sz="1687">
                <a:solidFill>
                  <a:schemeClr val="tx1">
                    <a:tint val="75000"/>
                  </a:schemeClr>
                </a:solidFill>
              </a:defRPr>
            </a:lvl6pPr>
            <a:lvl7pPr marL="2892979" indent="0">
              <a:buNone/>
              <a:defRPr sz="1687">
                <a:solidFill>
                  <a:schemeClr val="tx1">
                    <a:tint val="75000"/>
                  </a:schemeClr>
                </a:solidFill>
              </a:defRPr>
            </a:lvl7pPr>
            <a:lvl8pPr marL="3375142" indent="0">
              <a:buNone/>
              <a:defRPr sz="1687">
                <a:solidFill>
                  <a:schemeClr val="tx1">
                    <a:tint val="75000"/>
                  </a:schemeClr>
                </a:solidFill>
              </a:defRPr>
            </a:lvl8pPr>
            <a:lvl9pPr marL="3857305" indent="0">
              <a:buNone/>
              <a:defRPr sz="1687">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C764DE79-268F-4C1A-8933-263129D2AF90}" type="datetimeFigureOut">
              <a:rPr lang="en-US" dirty="0"/>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30035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63029" y="1925358"/>
            <a:ext cx="4098727" cy="458905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882307" y="1925358"/>
            <a:ext cx="4098727" cy="458905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5/31/2018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81419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64286" y="385073"/>
            <a:ext cx="8318004" cy="1397978"/>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64287" y="1773004"/>
            <a:ext cx="4079890"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编辑母版文本样式</a:t>
            </a:r>
          </a:p>
        </p:txBody>
      </p:sp>
      <p:sp>
        <p:nvSpPr>
          <p:cNvPr id="4" name="Content Placeholder 3"/>
          <p:cNvSpPr>
            <a:spLocks noGrp="1"/>
          </p:cNvSpPr>
          <p:nvPr>
            <p:ph sz="half" idx="2"/>
          </p:nvPr>
        </p:nvSpPr>
        <p:spPr>
          <a:xfrm>
            <a:off x="664287" y="2641926"/>
            <a:ext cx="4079890" cy="388587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882307" y="1773004"/>
            <a:ext cx="4099983" cy="868922"/>
          </a:xfrm>
        </p:spPr>
        <p:txBody>
          <a:bodyPr anchor="b"/>
          <a:lstStyle>
            <a:lvl1pPr marL="0" indent="0">
              <a:buNone/>
              <a:defRPr sz="2531" b="1"/>
            </a:lvl1pPr>
            <a:lvl2pPr marL="482163" indent="0">
              <a:buNone/>
              <a:defRPr sz="2109" b="1"/>
            </a:lvl2pPr>
            <a:lvl3pPr marL="964326" indent="0">
              <a:buNone/>
              <a:defRPr sz="1898" b="1"/>
            </a:lvl3pPr>
            <a:lvl4pPr marL="1446489" indent="0">
              <a:buNone/>
              <a:defRPr sz="1687" b="1"/>
            </a:lvl4pPr>
            <a:lvl5pPr marL="1928652" indent="0">
              <a:buNone/>
              <a:defRPr sz="1687" b="1"/>
            </a:lvl5pPr>
            <a:lvl6pPr marL="2410816" indent="0">
              <a:buNone/>
              <a:defRPr sz="1687" b="1"/>
            </a:lvl6pPr>
            <a:lvl7pPr marL="2892979" indent="0">
              <a:buNone/>
              <a:defRPr sz="1687" b="1"/>
            </a:lvl7pPr>
            <a:lvl8pPr marL="3375142" indent="0">
              <a:buNone/>
              <a:defRPr sz="1687" b="1"/>
            </a:lvl8pPr>
            <a:lvl9pPr marL="3857305" indent="0">
              <a:buNone/>
              <a:defRPr sz="1687" b="1"/>
            </a:lvl9pPr>
          </a:lstStyle>
          <a:p>
            <a:pPr lvl="0"/>
            <a:r>
              <a:rPr lang="zh-CN" altLang="en-US"/>
              <a:t>编辑母版文本样式</a:t>
            </a:r>
          </a:p>
        </p:txBody>
      </p:sp>
      <p:sp>
        <p:nvSpPr>
          <p:cNvPr id="6" name="Content Placeholder 5"/>
          <p:cNvSpPr>
            <a:spLocks noGrp="1"/>
          </p:cNvSpPr>
          <p:nvPr>
            <p:ph sz="quarter" idx="4"/>
          </p:nvPr>
        </p:nvSpPr>
        <p:spPr>
          <a:xfrm>
            <a:off x="4882307" y="2641926"/>
            <a:ext cx="4099983" cy="388587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5/31/2018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2954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5/31/2018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25132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AD87B8-9A4B-45E2-BBE5-FB86ADE287A3}" type="datetimeFigureOut">
              <a:rPr lang="zh-CN" altLang="en-US" smtClean="0"/>
              <a:t>2018/5/31/Thu</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7AAA611-6692-4583-86AB-5AB9B972BD46}" type="slidenum">
              <a:rPr lang="zh-CN" altLang="en-US" smtClean="0"/>
              <a:t>‹#›</a:t>
            </a:fld>
            <a:endParaRPr lang="zh-CN" altLang="en-US"/>
          </a:p>
        </p:txBody>
      </p:sp>
    </p:spTree>
    <p:extLst>
      <p:ext uri="{BB962C8B-B14F-4D97-AF65-F5344CB8AC3E}">
        <p14:creationId xmlns:p14="http://schemas.microsoft.com/office/powerpoint/2010/main" val="1092022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64286" y="482177"/>
            <a:ext cx="3110461" cy="1687618"/>
          </a:xfrm>
        </p:spPr>
        <p:txBody>
          <a:bodyPr anchor="b"/>
          <a:lstStyle>
            <a:lvl1pPr>
              <a:defRPr sz="3375"/>
            </a:lvl1pPr>
          </a:lstStyle>
          <a:p>
            <a:r>
              <a:rPr lang="zh-CN" altLang="en-US"/>
              <a:t>单击此处编辑母版标题样式</a:t>
            </a:r>
            <a:endParaRPr lang="en-US" dirty="0"/>
          </a:p>
        </p:txBody>
      </p:sp>
      <p:sp>
        <p:nvSpPr>
          <p:cNvPr id="3" name="Content Placeholder 2"/>
          <p:cNvSpPr>
            <a:spLocks noGrp="1"/>
          </p:cNvSpPr>
          <p:nvPr>
            <p:ph idx="1"/>
          </p:nvPr>
        </p:nvSpPr>
        <p:spPr>
          <a:xfrm>
            <a:off x="4099983" y="1041369"/>
            <a:ext cx="4882307" cy="5139869"/>
          </a:xfrm>
        </p:spPr>
        <p:txBody>
          <a:bodyPr/>
          <a:lstStyle>
            <a:lvl1pPr>
              <a:defRPr sz="3375"/>
            </a:lvl1pPr>
            <a:lvl2pPr>
              <a:defRPr sz="2953"/>
            </a:lvl2pPr>
            <a:lvl3pPr>
              <a:defRPr sz="2531"/>
            </a:lvl3pPr>
            <a:lvl4pPr>
              <a:defRPr sz="2109"/>
            </a:lvl4pPr>
            <a:lvl5pPr>
              <a:defRPr sz="2109"/>
            </a:lvl5pPr>
            <a:lvl6pPr>
              <a:defRPr sz="2109"/>
            </a:lvl6pPr>
            <a:lvl7pPr>
              <a:defRPr sz="2109"/>
            </a:lvl7pPr>
            <a:lvl8pPr>
              <a:defRPr sz="2109"/>
            </a:lvl8pPr>
            <a:lvl9pPr>
              <a:defRPr sz="2109"/>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64286" y="2169795"/>
            <a:ext cx="3110461" cy="4019814"/>
          </a:xfrm>
        </p:spPr>
        <p:txBody>
          <a:bodyPr/>
          <a:lstStyle>
            <a:lvl1pPr marL="0" indent="0">
              <a:buNone/>
              <a:defRPr sz="1687"/>
            </a:lvl1pPr>
            <a:lvl2pPr marL="482163" indent="0">
              <a:buNone/>
              <a:defRPr sz="1476"/>
            </a:lvl2pPr>
            <a:lvl3pPr marL="964326" indent="0">
              <a:buNone/>
              <a:defRPr sz="1266"/>
            </a:lvl3pPr>
            <a:lvl4pPr marL="1446489" indent="0">
              <a:buNone/>
              <a:defRPr sz="1055"/>
            </a:lvl4pPr>
            <a:lvl5pPr marL="1928652" indent="0">
              <a:buNone/>
              <a:defRPr sz="1055"/>
            </a:lvl5pPr>
            <a:lvl6pPr marL="2410816" indent="0">
              <a:buNone/>
              <a:defRPr sz="1055"/>
            </a:lvl6pPr>
            <a:lvl7pPr marL="2892979" indent="0">
              <a:buNone/>
              <a:defRPr sz="1055"/>
            </a:lvl7pPr>
            <a:lvl8pPr marL="3375142" indent="0">
              <a:buNone/>
              <a:defRPr sz="1055"/>
            </a:lvl8pPr>
            <a:lvl9pPr marL="3857305" indent="0">
              <a:buNone/>
              <a:defRPr sz="1055"/>
            </a:lvl9pPr>
          </a:lstStyle>
          <a:p>
            <a:pPr lvl="0"/>
            <a:r>
              <a:rPr lang="zh-CN" altLang="en-US"/>
              <a:t>编辑母版文本样式</a:t>
            </a:r>
          </a:p>
        </p:txBody>
      </p:sp>
      <p:sp>
        <p:nvSpPr>
          <p:cNvPr id="5" name="Date Placeholder 4"/>
          <p:cNvSpPr>
            <a:spLocks noGrp="1"/>
          </p:cNvSpPr>
          <p:nvPr>
            <p:ph type="dt" sz="half" idx="10"/>
          </p:nvPr>
        </p:nvSpPr>
        <p:spPr/>
        <p:txBody>
          <a:bodyPr/>
          <a:lstStyle/>
          <a:p>
            <a:fld id="{C764DE79-268F-4C1A-8933-263129D2AF90}" type="datetimeFigureOut">
              <a:rPr lang="en-US" dirty="0"/>
              <a:t>5/31/2018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7512447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721781"/>
      </p:ext>
    </p:extLst>
  </p:cSld>
  <p:clrMap bg1="lt1" tx1="dk1" bg2="lt2" tx2="dk2" accent1="accent1" accent2="accent2" accent3="accent3" accent4="accent4" accent5="accent5" accent6="accent6" hlink="hlink" folHlink="folHlink"/>
  <p:sldLayoutIdLst>
    <p:sldLayoutId id="2147484030" r:id="rId1"/>
  </p:sldLayoutIdLst>
  <p:txStyles>
    <p:titleStyle>
      <a:lvl1pPr algn="l" defTabSz="685857"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65" indent="-171465" algn="l" defTabSz="685857"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94" indent="-171465" algn="l" defTabSz="685857"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321" indent="-171465" algn="l" defTabSz="685857"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250" indent="-171465"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178" indent="-171465"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6107" indent="-171465"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036" indent="-171465"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965" indent="-171465"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893" indent="-171465"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57" rtl="0" eaLnBrk="1" latinLnBrk="0" hangingPunct="1">
        <a:defRPr sz="1350" kern="1200">
          <a:solidFill>
            <a:schemeClr val="tx1"/>
          </a:solidFill>
          <a:latin typeface="+mn-lt"/>
          <a:ea typeface="+mn-ea"/>
          <a:cs typeface="+mn-cs"/>
        </a:defRPr>
      </a:lvl1pPr>
      <a:lvl2pPr marL="342929" algn="l" defTabSz="685857" rtl="0" eaLnBrk="1" latinLnBrk="0" hangingPunct="1">
        <a:defRPr sz="1350" kern="1200">
          <a:solidFill>
            <a:schemeClr val="tx1"/>
          </a:solidFill>
          <a:latin typeface="+mn-lt"/>
          <a:ea typeface="+mn-ea"/>
          <a:cs typeface="+mn-cs"/>
        </a:defRPr>
      </a:lvl2pPr>
      <a:lvl3pPr marL="685857" algn="l" defTabSz="685857" rtl="0" eaLnBrk="1" latinLnBrk="0" hangingPunct="1">
        <a:defRPr sz="1350" kern="1200">
          <a:solidFill>
            <a:schemeClr val="tx1"/>
          </a:solidFill>
          <a:latin typeface="+mn-lt"/>
          <a:ea typeface="+mn-ea"/>
          <a:cs typeface="+mn-cs"/>
        </a:defRPr>
      </a:lvl3pPr>
      <a:lvl4pPr marL="1028786" algn="l" defTabSz="685857" rtl="0" eaLnBrk="1" latinLnBrk="0" hangingPunct="1">
        <a:defRPr sz="1350" kern="1200">
          <a:solidFill>
            <a:schemeClr val="tx1"/>
          </a:solidFill>
          <a:latin typeface="+mn-lt"/>
          <a:ea typeface="+mn-ea"/>
          <a:cs typeface="+mn-cs"/>
        </a:defRPr>
      </a:lvl4pPr>
      <a:lvl5pPr marL="1371715" algn="l" defTabSz="685857" rtl="0" eaLnBrk="1" latinLnBrk="0" hangingPunct="1">
        <a:defRPr sz="1350" kern="1200">
          <a:solidFill>
            <a:schemeClr val="tx1"/>
          </a:solidFill>
          <a:latin typeface="+mn-lt"/>
          <a:ea typeface="+mn-ea"/>
          <a:cs typeface="+mn-cs"/>
        </a:defRPr>
      </a:lvl5pPr>
      <a:lvl6pPr marL="1714643" algn="l" defTabSz="685857" rtl="0" eaLnBrk="1" latinLnBrk="0" hangingPunct="1">
        <a:defRPr sz="1350" kern="1200">
          <a:solidFill>
            <a:schemeClr val="tx1"/>
          </a:solidFill>
          <a:latin typeface="+mn-lt"/>
          <a:ea typeface="+mn-ea"/>
          <a:cs typeface="+mn-cs"/>
        </a:defRPr>
      </a:lvl6pPr>
      <a:lvl7pPr marL="2057572" algn="l" defTabSz="685857" rtl="0" eaLnBrk="1" latinLnBrk="0" hangingPunct="1">
        <a:defRPr sz="1350" kern="1200">
          <a:solidFill>
            <a:schemeClr val="tx1"/>
          </a:solidFill>
          <a:latin typeface="+mn-lt"/>
          <a:ea typeface="+mn-ea"/>
          <a:cs typeface="+mn-cs"/>
        </a:defRPr>
      </a:lvl7pPr>
      <a:lvl8pPr marL="2400500" algn="l" defTabSz="685857" rtl="0" eaLnBrk="1" latinLnBrk="0" hangingPunct="1">
        <a:defRPr sz="1350" kern="1200">
          <a:solidFill>
            <a:schemeClr val="tx1"/>
          </a:solidFill>
          <a:latin typeface="+mn-lt"/>
          <a:ea typeface="+mn-ea"/>
          <a:cs typeface="+mn-cs"/>
        </a:defRPr>
      </a:lvl8pPr>
      <a:lvl9pPr marL="2743430" algn="l" defTabSz="685857"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3030" y="385073"/>
            <a:ext cx="8318004" cy="139797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63030" y="1925358"/>
            <a:ext cx="8318004" cy="458905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63029" y="6703596"/>
            <a:ext cx="2169914"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C764DE79-268F-4C1A-8933-263129D2AF90}" type="datetimeFigureOut">
              <a:rPr lang="en-US" dirty="0"/>
              <a:t>5/31/2018</a:t>
            </a:fld>
            <a:endParaRPr lang="en-US" dirty="0"/>
          </a:p>
        </p:txBody>
      </p:sp>
      <p:sp>
        <p:nvSpPr>
          <p:cNvPr id="5" name="Footer Placeholder 4"/>
          <p:cNvSpPr>
            <a:spLocks noGrp="1"/>
          </p:cNvSpPr>
          <p:nvPr>
            <p:ph type="ftr" sz="quarter" idx="3"/>
          </p:nvPr>
        </p:nvSpPr>
        <p:spPr>
          <a:xfrm>
            <a:off x="3194596" y="6703596"/>
            <a:ext cx="3254871"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811120" y="6703596"/>
            <a:ext cx="2169914"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27733795"/>
      </p:ext>
    </p:extLst>
  </p:cSld>
  <p:clrMap bg1="lt1" tx1="dk1" bg2="lt2" tx2="dk2" accent1="accent1" accent2="accent2" accent3="accent3" accent4="accent4" accent5="accent5" accent6="accent6" hlink="hlink" folHlink="folHlink"/>
  <p:sldLayoutIdLst>
    <p:sldLayoutId id="2147484044" r:id="rId1"/>
    <p:sldLayoutId id="2147484045" r:id="rId2"/>
    <p:sldLayoutId id="2147484046" r:id="rId3"/>
    <p:sldLayoutId id="2147484047" r:id="rId4"/>
    <p:sldLayoutId id="2147484048" r:id="rId5"/>
    <p:sldLayoutId id="2147484049" r:id="rId6"/>
    <p:sldLayoutId id="2147484050" r:id="rId7"/>
    <p:sldLayoutId id="2147484051" r:id="rId8"/>
    <p:sldLayoutId id="2147484052" r:id="rId9"/>
    <p:sldLayoutId id="2147484053" r:id="rId10"/>
    <p:sldLayoutId id="2147484054" r:id="rId11"/>
  </p:sldLayoutIdLst>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6.emf"/><Relationship Id="rId5" Type="http://schemas.openxmlformats.org/officeDocument/2006/relationships/image" Target="../media/image2.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8.emf"/><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7.emf"/><Relationship Id="rId5" Type="http://schemas.openxmlformats.org/officeDocument/2006/relationships/image" Target="../media/image2.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9.emf"/><Relationship Id="rId5" Type="http://schemas.openxmlformats.org/officeDocument/2006/relationships/image" Target="../media/image2.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19.xml"/><Relationship Id="rId7" Type="http://schemas.openxmlformats.org/officeDocument/2006/relationships/oleObject" Target="../embeddings/oleObject1.bin"/><Relationship Id="rId2" Type="http://schemas.openxmlformats.org/officeDocument/2006/relationships/tags" Target="../tags/tag18.xml"/><Relationship Id="rId1" Type="http://schemas.openxmlformats.org/officeDocument/2006/relationships/vmlDrawing" Target="../drawings/vmlDrawing1.vml"/><Relationship Id="rId6" Type="http://schemas.openxmlformats.org/officeDocument/2006/relationships/image" Target="../media/image2.jpeg"/><Relationship Id="rId5" Type="http://schemas.openxmlformats.org/officeDocument/2006/relationships/notesSlide" Target="../notesSlides/notesSlide13.xml"/><Relationship Id="rId4"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2.emf"/><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11.emf"/><Relationship Id="rId5" Type="http://schemas.openxmlformats.org/officeDocument/2006/relationships/image" Target="../media/image2.jpe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13.emf"/><Relationship Id="rId5" Type="http://schemas.openxmlformats.org/officeDocument/2006/relationships/image" Target="../media/image2.jpe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25.xml"/><Relationship Id="rId1" Type="http://schemas.openxmlformats.org/officeDocument/2006/relationships/tags" Target="../tags/tag24.xml"/><Relationship Id="rId5" Type="http://schemas.openxmlformats.org/officeDocument/2006/relationships/image" Target="../media/image2.jpe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tags" Target="../tags/tag28.xml"/><Relationship Id="rId7" Type="http://schemas.openxmlformats.org/officeDocument/2006/relationships/image" Target="../media/image14.emf"/><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2.jpeg"/><Relationship Id="rId5" Type="http://schemas.openxmlformats.org/officeDocument/2006/relationships/notesSlide" Target="../notesSlides/notesSlide18.xml"/><Relationship Id="rId4"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Layout" Target="../slideLayouts/slideLayout8.xml"/><Relationship Id="rId7" Type="http://schemas.openxmlformats.org/officeDocument/2006/relationships/image" Target="../media/image16.png"/><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14.png"/><Relationship Id="rId5" Type="http://schemas.openxmlformats.org/officeDocument/2006/relationships/image" Target="../media/image2.jpe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9.pn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18.png"/><Relationship Id="rId5" Type="http://schemas.openxmlformats.org/officeDocument/2006/relationships/image" Target="../media/image2.jpe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slideLayout" Target="../slideLayouts/slideLayout8.xml"/><Relationship Id="rId7" Type="http://schemas.openxmlformats.org/officeDocument/2006/relationships/image" Target="../media/image200.png"/><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image" Target="../media/image20.png"/><Relationship Id="rId5" Type="http://schemas.openxmlformats.org/officeDocument/2006/relationships/image" Target="../media/image2.jpe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22.png"/><Relationship Id="rId5" Type="http://schemas.openxmlformats.org/officeDocument/2006/relationships/image" Target="../media/image2.jpe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image" Target="../media/image23.png"/><Relationship Id="rId5" Type="http://schemas.openxmlformats.org/officeDocument/2006/relationships/image" Target="../media/image2.jpe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40.xml"/><Relationship Id="rId1" Type="http://schemas.openxmlformats.org/officeDocument/2006/relationships/tags" Target="../tags/tag39.xml"/><Relationship Id="rId6" Type="http://schemas.openxmlformats.org/officeDocument/2006/relationships/image" Target="../media/image24.png"/><Relationship Id="rId5" Type="http://schemas.openxmlformats.org/officeDocument/2006/relationships/image" Target="../media/image2.jpe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image" Target="../media/image25.gif"/><Relationship Id="rId5" Type="http://schemas.openxmlformats.org/officeDocument/2006/relationships/image" Target="../media/image2.jpe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7.png"/><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image" Target="../media/image26.png"/><Relationship Id="rId5" Type="http://schemas.openxmlformats.org/officeDocument/2006/relationships/image" Target="../media/image2.jpe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9.png"/><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image" Target="../media/image28.png"/><Relationship Id="rId5" Type="http://schemas.openxmlformats.org/officeDocument/2006/relationships/image" Target="../media/image2.jpe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tags" Target="../tags/tag48.xml"/><Relationship Id="rId7" Type="http://schemas.openxmlformats.org/officeDocument/2006/relationships/oleObject" Target="../embeddings/oleObject2.bin"/><Relationship Id="rId2" Type="http://schemas.openxmlformats.org/officeDocument/2006/relationships/tags" Target="../tags/tag47.xml"/><Relationship Id="rId1" Type="http://schemas.openxmlformats.org/officeDocument/2006/relationships/vmlDrawing" Target="../drawings/vmlDrawing2.vml"/><Relationship Id="rId6" Type="http://schemas.openxmlformats.org/officeDocument/2006/relationships/image" Target="../media/image2.jpeg"/><Relationship Id="rId5" Type="http://schemas.openxmlformats.org/officeDocument/2006/relationships/notesSlide" Target="../notesSlides/notesSlide30.xml"/><Relationship Id="rId4"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50.xml"/><Relationship Id="rId1" Type="http://schemas.openxmlformats.org/officeDocument/2006/relationships/tags" Target="../tags/tag49.xml"/><Relationship Id="rId5" Type="http://schemas.openxmlformats.org/officeDocument/2006/relationships/image" Target="../media/image2.jpe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image" Target="../media/image31.gif"/><Relationship Id="rId5" Type="http://schemas.openxmlformats.org/officeDocument/2006/relationships/image" Target="../media/image2.jpe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54.xml"/><Relationship Id="rId1" Type="http://schemas.openxmlformats.org/officeDocument/2006/relationships/tags" Target="../tags/tag53.xml"/><Relationship Id="rId5" Type="http://schemas.openxmlformats.org/officeDocument/2006/relationships/image" Target="../media/image2.jpe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image" Target="../media/image32.gif"/><Relationship Id="rId5" Type="http://schemas.openxmlformats.org/officeDocument/2006/relationships/image" Target="../media/image2.jpe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image" Target="../media/image33.png"/><Relationship Id="rId5" Type="http://schemas.openxmlformats.org/officeDocument/2006/relationships/image" Target="../media/image2.jpe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image" Target="../media/image34.emf"/><Relationship Id="rId5" Type="http://schemas.openxmlformats.org/officeDocument/2006/relationships/image" Target="../media/image2.jpe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36.gif"/><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image" Target="../media/image35.png"/><Relationship Id="rId5" Type="http://schemas.openxmlformats.org/officeDocument/2006/relationships/image" Target="../media/image2.jpeg"/><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64.xml"/><Relationship Id="rId1" Type="http://schemas.openxmlformats.org/officeDocument/2006/relationships/tags" Target="../tags/tag63.xml"/><Relationship Id="rId5" Type="http://schemas.openxmlformats.org/officeDocument/2006/relationships/image" Target="../media/image2.jpe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image" Target="../media/image37.png"/><Relationship Id="rId5" Type="http://schemas.openxmlformats.org/officeDocument/2006/relationships/image" Target="../media/image2.jpeg"/><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jpeg"/><Relationship Id="rId5" Type="http://schemas.openxmlformats.org/officeDocument/2006/relationships/image" Target="../media/image3.emf"/><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image" Target="../media/image38.png"/><Relationship Id="rId5" Type="http://schemas.openxmlformats.org/officeDocument/2006/relationships/image" Target="../media/image2.jpeg"/><Relationship Id="rId4"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image" Target="../media/image39.png"/><Relationship Id="rId5" Type="http://schemas.openxmlformats.org/officeDocument/2006/relationships/image" Target="../media/image2.jpeg"/><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72.xml"/><Relationship Id="rId1" Type="http://schemas.openxmlformats.org/officeDocument/2006/relationships/tags" Target="../tags/tag71.xml"/><Relationship Id="rId6" Type="http://schemas.openxmlformats.org/officeDocument/2006/relationships/image" Target="../media/image40.png"/><Relationship Id="rId5" Type="http://schemas.openxmlformats.org/officeDocument/2006/relationships/image" Target="../media/image2.jpeg"/><Relationship Id="rId4"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image" Target="../media/image41.png"/><Relationship Id="rId5" Type="http://schemas.openxmlformats.org/officeDocument/2006/relationships/image" Target="../media/image2.jpeg"/><Relationship Id="rId4"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image" Target="../media/image42.png"/><Relationship Id="rId5" Type="http://schemas.openxmlformats.org/officeDocument/2006/relationships/image" Target="../media/image2.jpeg"/><Relationship Id="rId4"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78.xml"/><Relationship Id="rId1" Type="http://schemas.openxmlformats.org/officeDocument/2006/relationships/tags" Target="../tags/tag77.xml"/><Relationship Id="rId5" Type="http://schemas.openxmlformats.org/officeDocument/2006/relationships/image" Target="../media/image2.jpeg"/><Relationship Id="rId4"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80.xml"/><Relationship Id="rId1" Type="http://schemas.openxmlformats.org/officeDocument/2006/relationships/tags" Target="../tags/tag79.xml"/><Relationship Id="rId5" Type="http://schemas.openxmlformats.org/officeDocument/2006/relationships/image" Target="../media/image2.jpeg"/><Relationship Id="rId4"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2.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image" Target="../media/image2.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image" Target="../media/image2.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5.emf"/><Relationship Id="rId5" Type="http://schemas.openxmlformats.org/officeDocument/2006/relationships/image" Target="../media/image2.jpe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259"/>
          <p:cNvSpPr>
            <a:spLocks noChangeArrowheads="1"/>
          </p:cNvSpPr>
          <p:nvPr/>
        </p:nvSpPr>
        <p:spPr bwMode="auto">
          <a:xfrm>
            <a:off x="2216084" y="1839228"/>
            <a:ext cx="52118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3300" b="1" cap="all" dirty="0">
                <a:solidFill>
                  <a:schemeClr val="accent1"/>
                </a:solidFill>
                <a:cs typeface="Arial" panose="020B0604020202020204" pitchFamily="34" charset="0"/>
              </a:rPr>
              <a:t>基于多</a:t>
            </a:r>
            <a:r>
              <a:rPr lang="en-US" altLang="zh-CN" sz="3300" b="1" dirty="0">
                <a:solidFill>
                  <a:schemeClr val="accent1"/>
                </a:solidFill>
                <a:cs typeface="Arial" panose="020B0604020202020204" pitchFamily="34" charset="0"/>
              </a:rPr>
              <a:t>Agent</a:t>
            </a:r>
            <a:r>
              <a:rPr lang="zh-CN" altLang="en-US" sz="3300" b="1" cap="all" dirty="0">
                <a:solidFill>
                  <a:schemeClr val="accent1"/>
                </a:solidFill>
                <a:cs typeface="Arial" panose="020B0604020202020204" pitchFamily="34" charset="0"/>
              </a:rPr>
              <a:t>的柔性生产动态调度系统研究</a:t>
            </a:r>
            <a:endParaRPr lang="en-US" altLang="zh-CN" sz="3300" b="1" cap="all" dirty="0">
              <a:solidFill>
                <a:schemeClr val="accent1"/>
              </a:solidFill>
              <a:cs typeface="Arial" panose="020B0604020202020204" pitchFamily="34" charset="0"/>
            </a:endParaRPr>
          </a:p>
        </p:txBody>
      </p:sp>
      <p:sp>
        <p:nvSpPr>
          <p:cNvPr id="9" name="Freeform 6"/>
          <p:cNvSpPr>
            <a:spLocks/>
          </p:cNvSpPr>
          <p:nvPr/>
        </p:nvSpPr>
        <p:spPr bwMode="auto">
          <a:xfrm>
            <a:off x="265" y="4952514"/>
            <a:ext cx="9643533" cy="1376054"/>
          </a:xfrm>
          <a:custGeom>
            <a:avLst/>
            <a:gdLst>
              <a:gd name="T0" fmla="*/ 1115 w 5702"/>
              <a:gd name="T1" fmla="*/ 0 h 1219"/>
              <a:gd name="T2" fmla="*/ 1277 w 5702"/>
              <a:gd name="T3" fmla="*/ 0 h 1219"/>
              <a:gd name="T4" fmla="*/ 1428 w 5702"/>
              <a:gd name="T5" fmla="*/ 2 h 1219"/>
              <a:gd name="T6" fmla="*/ 1569 w 5702"/>
              <a:gd name="T7" fmla="*/ 2 h 1219"/>
              <a:gd name="T8" fmla="*/ 1698 w 5702"/>
              <a:gd name="T9" fmla="*/ 4 h 1219"/>
              <a:gd name="T10" fmla="*/ 1816 w 5702"/>
              <a:gd name="T11" fmla="*/ 6 h 1219"/>
              <a:gd name="T12" fmla="*/ 1922 w 5702"/>
              <a:gd name="T13" fmla="*/ 7 h 1219"/>
              <a:gd name="T14" fmla="*/ 2018 w 5702"/>
              <a:gd name="T15" fmla="*/ 11 h 1219"/>
              <a:gd name="T16" fmla="*/ 2102 w 5702"/>
              <a:gd name="T17" fmla="*/ 14 h 1219"/>
              <a:gd name="T18" fmla="*/ 2201 w 5702"/>
              <a:gd name="T19" fmla="*/ 20 h 1219"/>
              <a:gd name="T20" fmla="*/ 2293 w 5702"/>
              <a:gd name="T21" fmla="*/ 32 h 1219"/>
              <a:gd name="T22" fmla="*/ 2375 w 5702"/>
              <a:gd name="T23" fmla="*/ 46 h 1219"/>
              <a:gd name="T24" fmla="*/ 2452 w 5702"/>
              <a:gd name="T25" fmla="*/ 63 h 1219"/>
              <a:gd name="T26" fmla="*/ 2518 w 5702"/>
              <a:gd name="T27" fmla="*/ 84 h 1219"/>
              <a:gd name="T28" fmla="*/ 2579 w 5702"/>
              <a:gd name="T29" fmla="*/ 107 h 1219"/>
              <a:gd name="T30" fmla="*/ 2633 w 5702"/>
              <a:gd name="T31" fmla="*/ 131 h 1219"/>
              <a:gd name="T32" fmla="*/ 2680 w 5702"/>
              <a:gd name="T33" fmla="*/ 157 h 1219"/>
              <a:gd name="T34" fmla="*/ 2722 w 5702"/>
              <a:gd name="T35" fmla="*/ 185 h 1219"/>
              <a:gd name="T36" fmla="*/ 2756 w 5702"/>
              <a:gd name="T37" fmla="*/ 213 h 1219"/>
              <a:gd name="T38" fmla="*/ 2788 w 5702"/>
              <a:gd name="T39" fmla="*/ 241 h 1219"/>
              <a:gd name="T40" fmla="*/ 2812 w 5702"/>
              <a:gd name="T41" fmla="*/ 269 h 1219"/>
              <a:gd name="T42" fmla="*/ 2835 w 5702"/>
              <a:gd name="T43" fmla="*/ 295 h 1219"/>
              <a:gd name="T44" fmla="*/ 2852 w 5702"/>
              <a:gd name="T45" fmla="*/ 319 h 1219"/>
              <a:gd name="T46" fmla="*/ 2868 w 5702"/>
              <a:gd name="T47" fmla="*/ 295 h 1219"/>
              <a:gd name="T48" fmla="*/ 2891 w 5702"/>
              <a:gd name="T49" fmla="*/ 269 h 1219"/>
              <a:gd name="T50" fmla="*/ 2915 w 5702"/>
              <a:gd name="T51" fmla="*/ 241 h 1219"/>
              <a:gd name="T52" fmla="*/ 2946 w 5702"/>
              <a:gd name="T53" fmla="*/ 213 h 1219"/>
              <a:gd name="T54" fmla="*/ 2981 w 5702"/>
              <a:gd name="T55" fmla="*/ 185 h 1219"/>
              <a:gd name="T56" fmla="*/ 3023 w 5702"/>
              <a:gd name="T57" fmla="*/ 157 h 1219"/>
              <a:gd name="T58" fmla="*/ 3070 w 5702"/>
              <a:gd name="T59" fmla="*/ 131 h 1219"/>
              <a:gd name="T60" fmla="*/ 3124 w 5702"/>
              <a:gd name="T61" fmla="*/ 107 h 1219"/>
              <a:gd name="T62" fmla="*/ 3185 w 5702"/>
              <a:gd name="T63" fmla="*/ 84 h 1219"/>
              <a:gd name="T64" fmla="*/ 3253 w 5702"/>
              <a:gd name="T65" fmla="*/ 63 h 1219"/>
              <a:gd name="T66" fmla="*/ 3328 w 5702"/>
              <a:gd name="T67" fmla="*/ 46 h 1219"/>
              <a:gd name="T68" fmla="*/ 3409 w 5702"/>
              <a:gd name="T69" fmla="*/ 32 h 1219"/>
              <a:gd name="T70" fmla="*/ 3502 w 5702"/>
              <a:gd name="T71" fmla="*/ 20 h 1219"/>
              <a:gd name="T72" fmla="*/ 3601 w 5702"/>
              <a:gd name="T73" fmla="*/ 14 h 1219"/>
              <a:gd name="T74" fmla="*/ 3684 w 5702"/>
              <a:gd name="T75" fmla="*/ 11 h 1219"/>
              <a:gd name="T76" fmla="*/ 3780 w 5702"/>
              <a:gd name="T77" fmla="*/ 7 h 1219"/>
              <a:gd name="T78" fmla="*/ 3886 w 5702"/>
              <a:gd name="T79" fmla="*/ 6 h 1219"/>
              <a:gd name="T80" fmla="*/ 4005 w 5702"/>
              <a:gd name="T81" fmla="*/ 4 h 1219"/>
              <a:gd name="T82" fmla="*/ 4134 w 5702"/>
              <a:gd name="T83" fmla="*/ 2 h 1219"/>
              <a:gd name="T84" fmla="*/ 4275 w 5702"/>
              <a:gd name="T85" fmla="*/ 2 h 1219"/>
              <a:gd name="T86" fmla="*/ 4426 w 5702"/>
              <a:gd name="T87" fmla="*/ 0 h 1219"/>
              <a:gd name="T88" fmla="*/ 4588 w 5702"/>
              <a:gd name="T89" fmla="*/ 0 h 1219"/>
              <a:gd name="T90" fmla="*/ 4799 w 5702"/>
              <a:gd name="T91" fmla="*/ 0 h 1219"/>
              <a:gd name="T92" fmla="*/ 4999 w 5702"/>
              <a:gd name="T93" fmla="*/ 2 h 1219"/>
              <a:gd name="T94" fmla="*/ 5189 w 5702"/>
              <a:gd name="T95" fmla="*/ 4 h 1219"/>
              <a:gd name="T96" fmla="*/ 5368 w 5702"/>
              <a:gd name="T97" fmla="*/ 6 h 1219"/>
              <a:gd name="T98" fmla="*/ 5541 w 5702"/>
              <a:gd name="T99" fmla="*/ 7 h 1219"/>
              <a:gd name="T100" fmla="*/ 5702 w 5702"/>
              <a:gd name="T101" fmla="*/ 9 h 1219"/>
              <a:gd name="T102" fmla="*/ 5702 w 5702"/>
              <a:gd name="T103" fmla="*/ 1219 h 1219"/>
              <a:gd name="T104" fmla="*/ 0 w 5702"/>
              <a:gd name="T105" fmla="*/ 1219 h 1219"/>
              <a:gd name="T106" fmla="*/ 0 w 5702"/>
              <a:gd name="T107" fmla="*/ 9 h 1219"/>
              <a:gd name="T108" fmla="*/ 164 w 5702"/>
              <a:gd name="T109" fmla="*/ 7 h 1219"/>
              <a:gd name="T110" fmla="*/ 335 w 5702"/>
              <a:gd name="T111" fmla="*/ 6 h 1219"/>
              <a:gd name="T112" fmla="*/ 514 w 5702"/>
              <a:gd name="T113" fmla="*/ 4 h 1219"/>
              <a:gd name="T114" fmla="*/ 704 w 5702"/>
              <a:gd name="T115" fmla="*/ 2 h 1219"/>
              <a:gd name="T116" fmla="*/ 904 w 5702"/>
              <a:gd name="T117" fmla="*/ 0 h 1219"/>
              <a:gd name="T118" fmla="*/ 1115 w 5702"/>
              <a:gd name="T119" fmla="*/ 0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2" h="1219">
                <a:moveTo>
                  <a:pt x="1115" y="0"/>
                </a:moveTo>
                <a:lnTo>
                  <a:pt x="1277" y="0"/>
                </a:lnTo>
                <a:lnTo>
                  <a:pt x="1428" y="2"/>
                </a:lnTo>
                <a:lnTo>
                  <a:pt x="1569" y="2"/>
                </a:lnTo>
                <a:lnTo>
                  <a:pt x="1698" y="4"/>
                </a:lnTo>
                <a:lnTo>
                  <a:pt x="1816" y="6"/>
                </a:lnTo>
                <a:lnTo>
                  <a:pt x="1922" y="7"/>
                </a:lnTo>
                <a:lnTo>
                  <a:pt x="2018" y="11"/>
                </a:lnTo>
                <a:lnTo>
                  <a:pt x="2102" y="14"/>
                </a:lnTo>
                <a:lnTo>
                  <a:pt x="2201" y="20"/>
                </a:lnTo>
                <a:lnTo>
                  <a:pt x="2293" y="32"/>
                </a:lnTo>
                <a:lnTo>
                  <a:pt x="2375" y="46"/>
                </a:lnTo>
                <a:lnTo>
                  <a:pt x="2452" y="63"/>
                </a:lnTo>
                <a:lnTo>
                  <a:pt x="2518" y="84"/>
                </a:lnTo>
                <a:lnTo>
                  <a:pt x="2579" y="107"/>
                </a:lnTo>
                <a:lnTo>
                  <a:pt x="2633" y="131"/>
                </a:lnTo>
                <a:lnTo>
                  <a:pt x="2680" y="157"/>
                </a:lnTo>
                <a:lnTo>
                  <a:pt x="2722" y="185"/>
                </a:lnTo>
                <a:lnTo>
                  <a:pt x="2756" y="213"/>
                </a:lnTo>
                <a:lnTo>
                  <a:pt x="2788" y="241"/>
                </a:lnTo>
                <a:lnTo>
                  <a:pt x="2812" y="269"/>
                </a:lnTo>
                <a:lnTo>
                  <a:pt x="2835" y="295"/>
                </a:lnTo>
                <a:lnTo>
                  <a:pt x="2852" y="319"/>
                </a:lnTo>
                <a:lnTo>
                  <a:pt x="2868" y="295"/>
                </a:lnTo>
                <a:lnTo>
                  <a:pt x="2891" y="269"/>
                </a:lnTo>
                <a:lnTo>
                  <a:pt x="2915" y="241"/>
                </a:lnTo>
                <a:lnTo>
                  <a:pt x="2946" y="213"/>
                </a:lnTo>
                <a:lnTo>
                  <a:pt x="2981" y="185"/>
                </a:lnTo>
                <a:lnTo>
                  <a:pt x="3023" y="157"/>
                </a:lnTo>
                <a:lnTo>
                  <a:pt x="3070" y="131"/>
                </a:lnTo>
                <a:lnTo>
                  <a:pt x="3124" y="107"/>
                </a:lnTo>
                <a:lnTo>
                  <a:pt x="3185" y="84"/>
                </a:lnTo>
                <a:lnTo>
                  <a:pt x="3253" y="63"/>
                </a:lnTo>
                <a:lnTo>
                  <a:pt x="3328" y="46"/>
                </a:lnTo>
                <a:lnTo>
                  <a:pt x="3409" y="32"/>
                </a:lnTo>
                <a:lnTo>
                  <a:pt x="3502" y="20"/>
                </a:lnTo>
                <a:lnTo>
                  <a:pt x="3601" y="14"/>
                </a:lnTo>
                <a:lnTo>
                  <a:pt x="3684" y="11"/>
                </a:lnTo>
                <a:lnTo>
                  <a:pt x="3780" y="7"/>
                </a:lnTo>
                <a:lnTo>
                  <a:pt x="3886" y="6"/>
                </a:lnTo>
                <a:lnTo>
                  <a:pt x="4005" y="4"/>
                </a:lnTo>
                <a:lnTo>
                  <a:pt x="4134" y="2"/>
                </a:lnTo>
                <a:lnTo>
                  <a:pt x="4275" y="2"/>
                </a:lnTo>
                <a:lnTo>
                  <a:pt x="4426" y="0"/>
                </a:lnTo>
                <a:lnTo>
                  <a:pt x="4588" y="0"/>
                </a:lnTo>
                <a:lnTo>
                  <a:pt x="4799" y="0"/>
                </a:lnTo>
                <a:lnTo>
                  <a:pt x="4999" y="2"/>
                </a:lnTo>
                <a:lnTo>
                  <a:pt x="5189" y="4"/>
                </a:lnTo>
                <a:lnTo>
                  <a:pt x="5368" y="6"/>
                </a:lnTo>
                <a:lnTo>
                  <a:pt x="5541" y="7"/>
                </a:lnTo>
                <a:lnTo>
                  <a:pt x="5702" y="9"/>
                </a:lnTo>
                <a:lnTo>
                  <a:pt x="5702" y="1219"/>
                </a:lnTo>
                <a:lnTo>
                  <a:pt x="0" y="1219"/>
                </a:lnTo>
                <a:lnTo>
                  <a:pt x="0" y="9"/>
                </a:lnTo>
                <a:lnTo>
                  <a:pt x="164" y="7"/>
                </a:lnTo>
                <a:lnTo>
                  <a:pt x="335" y="6"/>
                </a:lnTo>
                <a:lnTo>
                  <a:pt x="514" y="4"/>
                </a:lnTo>
                <a:lnTo>
                  <a:pt x="704" y="2"/>
                </a:lnTo>
                <a:lnTo>
                  <a:pt x="904" y="0"/>
                </a:lnTo>
                <a:lnTo>
                  <a:pt x="1115"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10" name="Freeform 7"/>
          <p:cNvSpPr>
            <a:spLocks/>
          </p:cNvSpPr>
          <p:nvPr/>
        </p:nvSpPr>
        <p:spPr bwMode="auto">
          <a:xfrm>
            <a:off x="265" y="4750451"/>
            <a:ext cx="9643533" cy="444763"/>
          </a:xfrm>
          <a:custGeom>
            <a:avLst/>
            <a:gdLst>
              <a:gd name="T0" fmla="*/ 1184 w 5702"/>
              <a:gd name="T1" fmla="*/ 0 h 394"/>
              <a:gd name="T2" fmla="*/ 1492 w 5702"/>
              <a:gd name="T3" fmla="*/ 2 h 394"/>
              <a:gd name="T4" fmla="*/ 1754 w 5702"/>
              <a:gd name="T5" fmla="*/ 5 h 394"/>
              <a:gd name="T6" fmla="*/ 1968 w 5702"/>
              <a:gd name="T7" fmla="*/ 11 h 394"/>
              <a:gd name="T8" fmla="*/ 2156 w 5702"/>
              <a:gd name="T9" fmla="*/ 19 h 394"/>
              <a:gd name="T10" fmla="*/ 2333 w 5702"/>
              <a:gd name="T11" fmla="*/ 42 h 394"/>
              <a:gd name="T12" fmla="*/ 2480 w 5702"/>
              <a:gd name="T13" fmla="*/ 78 h 394"/>
              <a:gd name="T14" fmla="*/ 2598 w 5702"/>
              <a:gd name="T15" fmla="*/ 122 h 394"/>
              <a:gd name="T16" fmla="*/ 2690 w 5702"/>
              <a:gd name="T17" fmla="*/ 172 h 394"/>
              <a:gd name="T18" fmla="*/ 2763 w 5702"/>
              <a:gd name="T19" fmla="*/ 225 h 394"/>
              <a:gd name="T20" fmla="*/ 2816 w 5702"/>
              <a:gd name="T21" fmla="*/ 277 h 394"/>
              <a:gd name="T22" fmla="*/ 2852 w 5702"/>
              <a:gd name="T23" fmla="*/ 326 h 394"/>
              <a:gd name="T24" fmla="*/ 2887 w 5702"/>
              <a:gd name="T25" fmla="*/ 277 h 394"/>
              <a:gd name="T26" fmla="*/ 2939 w 5702"/>
              <a:gd name="T27" fmla="*/ 225 h 394"/>
              <a:gd name="T28" fmla="*/ 3012 w 5702"/>
              <a:gd name="T29" fmla="*/ 172 h 394"/>
              <a:gd name="T30" fmla="*/ 3105 w 5702"/>
              <a:gd name="T31" fmla="*/ 122 h 394"/>
              <a:gd name="T32" fmla="*/ 3223 w 5702"/>
              <a:gd name="T33" fmla="*/ 78 h 394"/>
              <a:gd name="T34" fmla="*/ 3369 w 5702"/>
              <a:gd name="T35" fmla="*/ 42 h 394"/>
              <a:gd name="T36" fmla="*/ 3547 w 5702"/>
              <a:gd name="T37" fmla="*/ 19 h 394"/>
              <a:gd name="T38" fmla="*/ 3735 w 5702"/>
              <a:gd name="T39" fmla="*/ 11 h 394"/>
              <a:gd name="T40" fmla="*/ 3949 w 5702"/>
              <a:gd name="T41" fmla="*/ 5 h 394"/>
              <a:gd name="T42" fmla="*/ 4210 w 5702"/>
              <a:gd name="T43" fmla="*/ 2 h 394"/>
              <a:gd name="T44" fmla="*/ 4519 w 5702"/>
              <a:gd name="T45" fmla="*/ 0 h 394"/>
              <a:gd name="T46" fmla="*/ 4907 w 5702"/>
              <a:gd name="T47" fmla="*/ 0 h 394"/>
              <a:gd name="T48" fmla="*/ 5318 w 5702"/>
              <a:gd name="T49" fmla="*/ 2 h 394"/>
              <a:gd name="T50" fmla="*/ 5702 w 5702"/>
              <a:gd name="T51" fmla="*/ 5 h 394"/>
              <a:gd name="T52" fmla="*/ 5513 w 5702"/>
              <a:gd name="T53" fmla="*/ 72 h 394"/>
              <a:gd name="T54" fmla="*/ 5116 w 5702"/>
              <a:gd name="T55" fmla="*/ 70 h 394"/>
              <a:gd name="T56" fmla="*/ 4689 w 5702"/>
              <a:gd name="T57" fmla="*/ 68 h 394"/>
              <a:gd name="T58" fmla="*/ 4358 w 5702"/>
              <a:gd name="T59" fmla="*/ 70 h 394"/>
              <a:gd name="T60" fmla="*/ 4073 w 5702"/>
              <a:gd name="T61" fmla="*/ 72 h 394"/>
              <a:gd name="T62" fmla="*/ 3836 w 5702"/>
              <a:gd name="T63" fmla="*/ 75 h 394"/>
              <a:gd name="T64" fmla="*/ 3648 w 5702"/>
              <a:gd name="T65" fmla="*/ 80 h 394"/>
              <a:gd name="T66" fmla="*/ 3455 w 5702"/>
              <a:gd name="T67" fmla="*/ 98 h 394"/>
              <a:gd name="T68" fmla="*/ 3293 w 5702"/>
              <a:gd name="T69" fmla="*/ 127 h 394"/>
              <a:gd name="T70" fmla="*/ 3162 w 5702"/>
              <a:gd name="T71" fmla="*/ 167 h 394"/>
              <a:gd name="T72" fmla="*/ 3056 w 5702"/>
              <a:gd name="T73" fmla="*/ 214 h 394"/>
              <a:gd name="T74" fmla="*/ 2974 w 5702"/>
              <a:gd name="T75" fmla="*/ 266 h 394"/>
              <a:gd name="T76" fmla="*/ 2911 w 5702"/>
              <a:gd name="T77" fmla="*/ 320 h 394"/>
              <a:gd name="T78" fmla="*/ 2868 w 5702"/>
              <a:gd name="T79" fmla="*/ 371 h 394"/>
              <a:gd name="T80" fmla="*/ 2835 w 5702"/>
              <a:gd name="T81" fmla="*/ 371 h 394"/>
              <a:gd name="T82" fmla="*/ 2791 w 5702"/>
              <a:gd name="T83" fmla="*/ 320 h 394"/>
              <a:gd name="T84" fmla="*/ 2730 w 5702"/>
              <a:gd name="T85" fmla="*/ 266 h 394"/>
              <a:gd name="T86" fmla="*/ 2647 w 5702"/>
              <a:gd name="T87" fmla="*/ 214 h 394"/>
              <a:gd name="T88" fmla="*/ 2542 w 5702"/>
              <a:gd name="T89" fmla="*/ 167 h 394"/>
              <a:gd name="T90" fmla="*/ 2410 w 5702"/>
              <a:gd name="T91" fmla="*/ 127 h 394"/>
              <a:gd name="T92" fmla="*/ 2248 w 5702"/>
              <a:gd name="T93" fmla="*/ 98 h 394"/>
              <a:gd name="T94" fmla="*/ 2055 w 5702"/>
              <a:gd name="T95" fmla="*/ 80 h 394"/>
              <a:gd name="T96" fmla="*/ 1867 w 5702"/>
              <a:gd name="T97" fmla="*/ 75 h 394"/>
              <a:gd name="T98" fmla="*/ 1630 w 5702"/>
              <a:gd name="T99" fmla="*/ 72 h 394"/>
              <a:gd name="T100" fmla="*/ 1344 w 5702"/>
              <a:gd name="T101" fmla="*/ 70 h 394"/>
              <a:gd name="T102" fmla="*/ 1014 w 5702"/>
              <a:gd name="T103" fmla="*/ 68 h 394"/>
              <a:gd name="T104" fmla="*/ 587 w 5702"/>
              <a:gd name="T105" fmla="*/ 70 h 394"/>
              <a:gd name="T106" fmla="*/ 190 w 5702"/>
              <a:gd name="T107" fmla="*/ 72 h 394"/>
              <a:gd name="T108" fmla="*/ 0 w 5702"/>
              <a:gd name="T109" fmla="*/ 5 h 394"/>
              <a:gd name="T110" fmla="*/ 385 w 5702"/>
              <a:gd name="T111" fmla="*/ 2 h 394"/>
              <a:gd name="T112" fmla="*/ 796 w 5702"/>
              <a:gd name="T113"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02" h="394">
                <a:moveTo>
                  <a:pt x="1014" y="0"/>
                </a:moveTo>
                <a:lnTo>
                  <a:pt x="1184" y="0"/>
                </a:lnTo>
                <a:lnTo>
                  <a:pt x="1344" y="0"/>
                </a:lnTo>
                <a:lnTo>
                  <a:pt x="1492" y="2"/>
                </a:lnTo>
                <a:lnTo>
                  <a:pt x="1630" y="4"/>
                </a:lnTo>
                <a:lnTo>
                  <a:pt x="1754" y="5"/>
                </a:lnTo>
                <a:lnTo>
                  <a:pt x="1867" y="7"/>
                </a:lnTo>
                <a:lnTo>
                  <a:pt x="1968" y="11"/>
                </a:lnTo>
                <a:lnTo>
                  <a:pt x="2055" y="12"/>
                </a:lnTo>
                <a:lnTo>
                  <a:pt x="2156" y="19"/>
                </a:lnTo>
                <a:lnTo>
                  <a:pt x="2248" y="30"/>
                </a:lnTo>
                <a:lnTo>
                  <a:pt x="2333" y="42"/>
                </a:lnTo>
                <a:lnTo>
                  <a:pt x="2410" y="59"/>
                </a:lnTo>
                <a:lnTo>
                  <a:pt x="2480" y="78"/>
                </a:lnTo>
                <a:lnTo>
                  <a:pt x="2542" y="99"/>
                </a:lnTo>
                <a:lnTo>
                  <a:pt x="2598" y="122"/>
                </a:lnTo>
                <a:lnTo>
                  <a:pt x="2647" y="146"/>
                </a:lnTo>
                <a:lnTo>
                  <a:pt x="2690" y="172"/>
                </a:lnTo>
                <a:lnTo>
                  <a:pt x="2730" y="199"/>
                </a:lnTo>
                <a:lnTo>
                  <a:pt x="2763" y="225"/>
                </a:lnTo>
                <a:lnTo>
                  <a:pt x="2791" y="253"/>
                </a:lnTo>
                <a:lnTo>
                  <a:pt x="2816" y="277"/>
                </a:lnTo>
                <a:lnTo>
                  <a:pt x="2835" y="303"/>
                </a:lnTo>
                <a:lnTo>
                  <a:pt x="2852" y="326"/>
                </a:lnTo>
                <a:lnTo>
                  <a:pt x="2868" y="303"/>
                </a:lnTo>
                <a:lnTo>
                  <a:pt x="2887" y="277"/>
                </a:lnTo>
                <a:lnTo>
                  <a:pt x="2911" y="253"/>
                </a:lnTo>
                <a:lnTo>
                  <a:pt x="2939" y="225"/>
                </a:lnTo>
                <a:lnTo>
                  <a:pt x="2974" y="199"/>
                </a:lnTo>
                <a:lnTo>
                  <a:pt x="3012" y="172"/>
                </a:lnTo>
                <a:lnTo>
                  <a:pt x="3056" y="146"/>
                </a:lnTo>
                <a:lnTo>
                  <a:pt x="3105" y="122"/>
                </a:lnTo>
                <a:lnTo>
                  <a:pt x="3162" y="99"/>
                </a:lnTo>
                <a:lnTo>
                  <a:pt x="3223" y="78"/>
                </a:lnTo>
                <a:lnTo>
                  <a:pt x="3293" y="59"/>
                </a:lnTo>
                <a:lnTo>
                  <a:pt x="3369" y="42"/>
                </a:lnTo>
                <a:lnTo>
                  <a:pt x="3455" y="30"/>
                </a:lnTo>
                <a:lnTo>
                  <a:pt x="3547" y="19"/>
                </a:lnTo>
                <a:lnTo>
                  <a:pt x="3648" y="12"/>
                </a:lnTo>
                <a:lnTo>
                  <a:pt x="3735" y="11"/>
                </a:lnTo>
                <a:lnTo>
                  <a:pt x="3836" y="7"/>
                </a:lnTo>
                <a:lnTo>
                  <a:pt x="3949" y="5"/>
                </a:lnTo>
                <a:lnTo>
                  <a:pt x="4073" y="4"/>
                </a:lnTo>
                <a:lnTo>
                  <a:pt x="4210" y="2"/>
                </a:lnTo>
                <a:lnTo>
                  <a:pt x="4358" y="0"/>
                </a:lnTo>
                <a:lnTo>
                  <a:pt x="4519" y="0"/>
                </a:lnTo>
                <a:lnTo>
                  <a:pt x="4689" y="0"/>
                </a:lnTo>
                <a:lnTo>
                  <a:pt x="4907" y="0"/>
                </a:lnTo>
                <a:lnTo>
                  <a:pt x="5116" y="2"/>
                </a:lnTo>
                <a:lnTo>
                  <a:pt x="5318" y="2"/>
                </a:lnTo>
                <a:lnTo>
                  <a:pt x="5513" y="4"/>
                </a:lnTo>
                <a:lnTo>
                  <a:pt x="5702" y="5"/>
                </a:lnTo>
                <a:lnTo>
                  <a:pt x="5702" y="73"/>
                </a:lnTo>
                <a:lnTo>
                  <a:pt x="5513" y="72"/>
                </a:lnTo>
                <a:lnTo>
                  <a:pt x="5318" y="70"/>
                </a:lnTo>
                <a:lnTo>
                  <a:pt x="5116" y="70"/>
                </a:lnTo>
                <a:lnTo>
                  <a:pt x="4907" y="68"/>
                </a:lnTo>
                <a:lnTo>
                  <a:pt x="4689" y="68"/>
                </a:lnTo>
                <a:lnTo>
                  <a:pt x="4519" y="68"/>
                </a:lnTo>
                <a:lnTo>
                  <a:pt x="4358" y="70"/>
                </a:lnTo>
                <a:lnTo>
                  <a:pt x="4210" y="70"/>
                </a:lnTo>
                <a:lnTo>
                  <a:pt x="4073" y="72"/>
                </a:lnTo>
                <a:lnTo>
                  <a:pt x="3949" y="73"/>
                </a:lnTo>
                <a:lnTo>
                  <a:pt x="3836" y="75"/>
                </a:lnTo>
                <a:lnTo>
                  <a:pt x="3735" y="78"/>
                </a:lnTo>
                <a:lnTo>
                  <a:pt x="3648" y="80"/>
                </a:lnTo>
                <a:lnTo>
                  <a:pt x="3547" y="87"/>
                </a:lnTo>
                <a:lnTo>
                  <a:pt x="3455" y="98"/>
                </a:lnTo>
                <a:lnTo>
                  <a:pt x="3369" y="110"/>
                </a:lnTo>
                <a:lnTo>
                  <a:pt x="3293" y="127"/>
                </a:lnTo>
                <a:lnTo>
                  <a:pt x="3223" y="146"/>
                </a:lnTo>
                <a:lnTo>
                  <a:pt x="3162" y="167"/>
                </a:lnTo>
                <a:lnTo>
                  <a:pt x="3105" y="190"/>
                </a:lnTo>
                <a:lnTo>
                  <a:pt x="3056" y="214"/>
                </a:lnTo>
                <a:lnTo>
                  <a:pt x="3012" y="240"/>
                </a:lnTo>
                <a:lnTo>
                  <a:pt x="2974" y="266"/>
                </a:lnTo>
                <a:lnTo>
                  <a:pt x="2939" y="293"/>
                </a:lnTo>
                <a:lnTo>
                  <a:pt x="2911" y="320"/>
                </a:lnTo>
                <a:lnTo>
                  <a:pt x="2887" y="345"/>
                </a:lnTo>
                <a:lnTo>
                  <a:pt x="2868" y="371"/>
                </a:lnTo>
                <a:lnTo>
                  <a:pt x="2852" y="394"/>
                </a:lnTo>
                <a:lnTo>
                  <a:pt x="2835" y="371"/>
                </a:lnTo>
                <a:lnTo>
                  <a:pt x="2816" y="345"/>
                </a:lnTo>
                <a:lnTo>
                  <a:pt x="2791" y="320"/>
                </a:lnTo>
                <a:lnTo>
                  <a:pt x="2763" y="293"/>
                </a:lnTo>
                <a:lnTo>
                  <a:pt x="2730" y="266"/>
                </a:lnTo>
                <a:lnTo>
                  <a:pt x="2690" y="240"/>
                </a:lnTo>
                <a:lnTo>
                  <a:pt x="2647" y="214"/>
                </a:lnTo>
                <a:lnTo>
                  <a:pt x="2598" y="190"/>
                </a:lnTo>
                <a:lnTo>
                  <a:pt x="2542" y="167"/>
                </a:lnTo>
                <a:lnTo>
                  <a:pt x="2480" y="146"/>
                </a:lnTo>
                <a:lnTo>
                  <a:pt x="2410" y="127"/>
                </a:lnTo>
                <a:lnTo>
                  <a:pt x="2333" y="110"/>
                </a:lnTo>
                <a:lnTo>
                  <a:pt x="2248" y="98"/>
                </a:lnTo>
                <a:lnTo>
                  <a:pt x="2156" y="87"/>
                </a:lnTo>
                <a:lnTo>
                  <a:pt x="2055" y="80"/>
                </a:lnTo>
                <a:lnTo>
                  <a:pt x="1968" y="78"/>
                </a:lnTo>
                <a:lnTo>
                  <a:pt x="1867" y="75"/>
                </a:lnTo>
                <a:lnTo>
                  <a:pt x="1754" y="73"/>
                </a:lnTo>
                <a:lnTo>
                  <a:pt x="1630" y="72"/>
                </a:lnTo>
                <a:lnTo>
                  <a:pt x="1492" y="70"/>
                </a:lnTo>
                <a:lnTo>
                  <a:pt x="1344" y="70"/>
                </a:lnTo>
                <a:lnTo>
                  <a:pt x="1184" y="68"/>
                </a:lnTo>
                <a:lnTo>
                  <a:pt x="1014" y="68"/>
                </a:lnTo>
                <a:lnTo>
                  <a:pt x="796" y="68"/>
                </a:lnTo>
                <a:lnTo>
                  <a:pt x="587" y="70"/>
                </a:lnTo>
                <a:lnTo>
                  <a:pt x="385" y="70"/>
                </a:lnTo>
                <a:lnTo>
                  <a:pt x="190" y="72"/>
                </a:lnTo>
                <a:lnTo>
                  <a:pt x="0" y="73"/>
                </a:lnTo>
                <a:lnTo>
                  <a:pt x="0" y="5"/>
                </a:lnTo>
                <a:lnTo>
                  <a:pt x="190" y="4"/>
                </a:lnTo>
                <a:lnTo>
                  <a:pt x="385" y="2"/>
                </a:lnTo>
                <a:lnTo>
                  <a:pt x="587" y="2"/>
                </a:lnTo>
                <a:lnTo>
                  <a:pt x="796" y="0"/>
                </a:lnTo>
                <a:lnTo>
                  <a:pt x="1014"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grpSp>
        <p:nvGrpSpPr>
          <p:cNvPr id="7" name="组合 11">
            <a:extLst>
              <a:ext uri="{FF2B5EF4-FFF2-40B4-BE49-F238E27FC236}">
                <a16:creationId xmlns:a16="http://schemas.microsoft.com/office/drawing/2014/main" id="{82A7A299-E722-4BCB-859D-D8399F91B263}"/>
              </a:ext>
            </a:extLst>
          </p:cNvPr>
          <p:cNvGrpSpPr/>
          <p:nvPr/>
        </p:nvGrpSpPr>
        <p:grpSpPr>
          <a:xfrm>
            <a:off x="3309863" y="3112269"/>
            <a:ext cx="442913" cy="442912"/>
            <a:chOff x="3954830" y="5669476"/>
            <a:chExt cx="552450" cy="552450"/>
          </a:xfrm>
        </p:grpSpPr>
        <p:sp>
          <p:nvSpPr>
            <p:cNvPr id="8" name="椭圆 7">
              <a:extLst>
                <a:ext uri="{FF2B5EF4-FFF2-40B4-BE49-F238E27FC236}">
                  <a16:creationId xmlns:a16="http://schemas.microsoft.com/office/drawing/2014/main" id="{BBB81175-216D-4F62-8C0C-7437EC8E6B5C}"/>
                </a:ext>
              </a:extLst>
            </p:cNvPr>
            <p:cNvSpPr/>
            <p:nvPr/>
          </p:nvSpPr>
          <p:spPr>
            <a:xfrm>
              <a:off x="3954830" y="5669476"/>
              <a:ext cx="552450" cy="5524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11" name="组合 10">
              <a:extLst>
                <a:ext uri="{FF2B5EF4-FFF2-40B4-BE49-F238E27FC236}">
                  <a16:creationId xmlns:a16="http://schemas.microsoft.com/office/drawing/2014/main" id="{D06FE752-68B0-4927-9C77-4572E1481794}"/>
                </a:ext>
              </a:extLst>
            </p:cNvPr>
            <p:cNvGrpSpPr/>
            <p:nvPr/>
          </p:nvGrpSpPr>
          <p:grpSpPr>
            <a:xfrm>
              <a:off x="4081088" y="5784382"/>
              <a:ext cx="299934" cy="322638"/>
              <a:chOff x="1574801" y="1125538"/>
              <a:chExt cx="2894012" cy="3113087"/>
            </a:xfrm>
            <a:solidFill>
              <a:schemeClr val="bg1"/>
            </a:solidFill>
          </p:grpSpPr>
          <p:sp>
            <p:nvSpPr>
              <p:cNvPr id="12" name="Freeform 5">
                <a:extLst>
                  <a:ext uri="{FF2B5EF4-FFF2-40B4-BE49-F238E27FC236}">
                    <a16:creationId xmlns:a16="http://schemas.microsoft.com/office/drawing/2014/main" id="{4EA8BD59-DA83-4BDB-AB5D-6C8DBB1B201F}"/>
                  </a:ext>
                </a:extLst>
              </p:cNvPr>
              <p:cNvSpPr>
                <a:spLocks noEditPoints="1"/>
              </p:cNvSpPr>
              <p:nvPr/>
            </p:nvSpPr>
            <p:spPr bwMode="auto">
              <a:xfrm>
                <a:off x="2524125" y="3284538"/>
                <a:ext cx="288925" cy="287337"/>
              </a:xfrm>
              <a:custGeom>
                <a:avLst/>
                <a:gdLst>
                  <a:gd name="T0" fmla="*/ 0 w 264"/>
                  <a:gd name="T1" fmla="*/ 132 h 264"/>
                  <a:gd name="T2" fmla="*/ 39 w 264"/>
                  <a:gd name="T3" fmla="*/ 226 h 264"/>
                  <a:gd name="T4" fmla="*/ 132 w 264"/>
                  <a:gd name="T5" fmla="*/ 264 h 264"/>
                  <a:gd name="T6" fmla="*/ 226 w 264"/>
                  <a:gd name="T7" fmla="*/ 226 h 264"/>
                  <a:gd name="T8" fmla="*/ 264 w 264"/>
                  <a:gd name="T9" fmla="*/ 132 h 264"/>
                  <a:gd name="T10" fmla="*/ 226 w 264"/>
                  <a:gd name="T11" fmla="*/ 39 h 264"/>
                  <a:gd name="T12" fmla="*/ 132 w 264"/>
                  <a:gd name="T13" fmla="*/ 0 h 264"/>
                  <a:gd name="T14" fmla="*/ 39 w 264"/>
                  <a:gd name="T15" fmla="*/ 39 h 264"/>
                  <a:gd name="T16" fmla="*/ 0 w 264"/>
                  <a:gd name="T17" fmla="*/ 132 h 264"/>
                  <a:gd name="T18" fmla="*/ 0 w 264"/>
                  <a:gd name="T19" fmla="*/ 132 h 264"/>
                  <a:gd name="T20" fmla="*/ 0 w 264"/>
                  <a:gd name="T21" fmla="*/ 132 h 264"/>
                  <a:gd name="T22" fmla="*/ 0 w 264"/>
                  <a:gd name="T23" fmla="*/ 132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4" h="264">
                    <a:moveTo>
                      <a:pt x="0" y="132"/>
                    </a:moveTo>
                    <a:cubicBezTo>
                      <a:pt x="0" y="167"/>
                      <a:pt x="14" y="201"/>
                      <a:pt x="39" y="226"/>
                    </a:cubicBezTo>
                    <a:cubicBezTo>
                      <a:pt x="63" y="250"/>
                      <a:pt x="98" y="264"/>
                      <a:pt x="132" y="264"/>
                    </a:cubicBezTo>
                    <a:cubicBezTo>
                      <a:pt x="167" y="264"/>
                      <a:pt x="201" y="250"/>
                      <a:pt x="226" y="226"/>
                    </a:cubicBezTo>
                    <a:cubicBezTo>
                      <a:pt x="250" y="201"/>
                      <a:pt x="264" y="167"/>
                      <a:pt x="264" y="132"/>
                    </a:cubicBezTo>
                    <a:cubicBezTo>
                      <a:pt x="264" y="98"/>
                      <a:pt x="250" y="63"/>
                      <a:pt x="226" y="39"/>
                    </a:cubicBezTo>
                    <a:cubicBezTo>
                      <a:pt x="201" y="14"/>
                      <a:pt x="167" y="0"/>
                      <a:pt x="132" y="0"/>
                    </a:cubicBezTo>
                    <a:cubicBezTo>
                      <a:pt x="98" y="0"/>
                      <a:pt x="63" y="14"/>
                      <a:pt x="39" y="39"/>
                    </a:cubicBezTo>
                    <a:cubicBezTo>
                      <a:pt x="14" y="63"/>
                      <a:pt x="0" y="98"/>
                      <a:pt x="0" y="132"/>
                    </a:cubicBezTo>
                    <a:cubicBezTo>
                      <a:pt x="0" y="132"/>
                      <a:pt x="0" y="132"/>
                      <a:pt x="0" y="132"/>
                    </a:cubicBezTo>
                    <a:moveTo>
                      <a:pt x="0" y="132"/>
                    </a:moveTo>
                    <a:cubicBezTo>
                      <a:pt x="0" y="132"/>
                      <a:pt x="0" y="132"/>
                      <a:pt x="0" y="13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 name="Freeform 6">
                <a:extLst>
                  <a:ext uri="{FF2B5EF4-FFF2-40B4-BE49-F238E27FC236}">
                    <a16:creationId xmlns:a16="http://schemas.microsoft.com/office/drawing/2014/main" id="{B4F00696-0AD8-45F4-AE3A-8C7C7EC29550}"/>
                  </a:ext>
                </a:extLst>
              </p:cNvPr>
              <p:cNvSpPr>
                <a:spLocks noEditPoints="1"/>
              </p:cNvSpPr>
              <p:nvPr/>
            </p:nvSpPr>
            <p:spPr bwMode="auto">
              <a:xfrm>
                <a:off x="3230563" y="3284538"/>
                <a:ext cx="288925" cy="287337"/>
              </a:xfrm>
              <a:custGeom>
                <a:avLst/>
                <a:gdLst>
                  <a:gd name="T0" fmla="*/ 0 w 264"/>
                  <a:gd name="T1" fmla="*/ 132 h 264"/>
                  <a:gd name="T2" fmla="*/ 39 w 264"/>
                  <a:gd name="T3" fmla="*/ 226 h 264"/>
                  <a:gd name="T4" fmla="*/ 132 w 264"/>
                  <a:gd name="T5" fmla="*/ 264 h 264"/>
                  <a:gd name="T6" fmla="*/ 225 w 264"/>
                  <a:gd name="T7" fmla="*/ 226 h 264"/>
                  <a:gd name="T8" fmla="*/ 264 w 264"/>
                  <a:gd name="T9" fmla="*/ 132 h 264"/>
                  <a:gd name="T10" fmla="*/ 225 w 264"/>
                  <a:gd name="T11" fmla="*/ 39 h 264"/>
                  <a:gd name="T12" fmla="*/ 132 w 264"/>
                  <a:gd name="T13" fmla="*/ 0 h 264"/>
                  <a:gd name="T14" fmla="*/ 39 w 264"/>
                  <a:gd name="T15" fmla="*/ 39 h 264"/>
                  <a:gd name="T16" fmla="*/ 0 w 264"/>
                  <a:gd name="T17" fmla="*/ 132 h 264"/>
                  <a:gd name="T18" fmla="*/ 0 w 264"/>
                  <a:gd name="T19" fmla="*/ 132 h 264"/>
                  <a:gd name="T20" fmla="*/ 0 w 264"/>
                  <a:gd name="T21" fmla="*/ 132 h 264"/>
                  <a:gd name="T22" fmla="*/ 0 w 264"/>
                  <a:gd name="T23" fmla="*/ 132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4" h="264">
                    <a:moveTo>
                      <a:pt x="0" y="132"/>
                    </a:moveTo>
                    <a:cubicBezTo>
                      <a:pt x="0" y="167"/>
                      <a:pt x="14" y="201"/>
                      <a:pt x="39" y="226"/>
                    </a:cubicBezTo>
                    <a:cubicBezTo>
                      <a:pt x="63" y="250"/>
                      <a:pt x="97" y="264"/>
                      <a:pt x="132" y="264"/>
                    </a:cubicBezTo>
                    <a:cubicBezTo>
                      <a:pt x="167" y="264"/>
                      <a:pt x="201" y="250"/>
                      <a:pt x="225" y="226"/>
                    </a:cubicBezTo>
                    <a:cubicBezTo>
                      <a:pt x="250" y="201"/>
                      <a:pt x="264" y="167"/>
                      <a:pt x="264" y="132"/>
                    </a:cubicBezTo>
                    <a:cubicBezTo>
                      <a:pt x="264" y="98"/>
                      <a:pt x="250" y="63"/>
                      <a:pt x="225" y="39"/>
                    </a:cubicBezTo>
                    <a:cubicBezTo>
                      <a:pt x="201" y="14"/>
                      <a:pt x="167" y="0"/>
                      <a:pt x="132" y="0"/>
                    </a:cubicBezTo>
                    <a:cubicBezTo>
                      <a:pt x="97" y="0"/>
                      <a:pt x="63" y="14"/>
                      <a:pt x="39" y="39"/>
                    </a:cubicBezTo>
                    <a:cubicBezTo>
                      <a:pt x="14" y="63"/>
                      <a:pt x="0" y="98"/>
                      <a:pt x="0" y="132"/>
                    </a:cubicBezTo>
                    <a:cubicBezTo>
                      <a:pt x="0" y="132"/>
                      <a:pt x="0" y="132"/>
                      <a:pt x="0" y="132"/>
                    </a:cubicBezTo>
                    <a:moveTo>
                      <a:pt x="0" y="132"/>
                    </a:moveTo>
                    <a:cubicBezTo>
                      <a:pt x="0" y="132"/>
                      <a:pt x="0" y="132"/>
                      <a:pt x="0" y="13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 name="Freeform 7">
                <a:extLst>
                  <a:ext uri="{FF2B5EF4-FFF2-40B4-BE49-F238E27FC236}">
                    <a16:creationId xmlns:a16="http://schemas.microsoft.com/office/drawing/2014/main" id="{044FD1B9-E363-4561-B4BF-DA4627BAA94E}"/>
                  </a:ext>
                </a:extLst>
              </p:cNvPr>
              <p:cNvSpPr>
                <a:spLocks noEditPoints="1"/>
              </p:cNvSpPr>
              <p:nvPr/>
            </p:nvSpPr>
            <p:spPr bwMode="auto">
              <a:xfrm>
                <a:off x="1574801" y="1125538"/>
                <a:ext cx="2894012" cy="1349375"/>
              </a:xfrm>
              <a:custGeom>
                <a:avLst/>
                <a:gdLst>
                  <a:gd name="T0" fmla="*/ 2649 w 2649"/>
                  <a:gd name="T1" fmla="*/ 599 h 1236"/>
                  <a:gd name="T2" fmla="*/ 1324 w 2649"/>
                  <a:gd name="T3" fmla="*/ 0 h 1236"/>
                  <a:gd name="T4" fmla="*/ 0 w 2649"/>
                  <a:gd name="T5" fmla="*/ 599 h 1236"/>
                  <a:gd name="T6" fmla="*/ 1324 w 2649"/>
                  <a:gd name="T7" fmla="*/ 1199 h 1236"/>
                  <a:gd name="T8" fmla="*/ 2495 w 2649"/>
                  <a:gd name="T9" fmla="*/ 667 h 1236"/>
                  <a:gd name="T10" fmla="*/ 2436 w 2649"/>
                  <a:gd name="T11" fmla="*/ 1236 h 1236"/>
                  <a:gd name="T12" fmla="*/ 2519 w 2649"/>
                  <a:gd name="T13" fmla="*/ 1236 h 1236"/>
                  <a:gd name="T14" fmla="*/ 2603 w 2649"/>
                  <a:gd name="T15" fmla="*/ 1236 h 1236"/>
                  <a:gd name="T16" fmla="*/ 2543 w 2649"/>
                  <a:gd name="T17" fmla="*/ 645 h 1236"/>
                  <a:gd name="T18" fmla="*/ 2649 w 2649"/>
                  <a:gd name="T19" fmla="*/ 599 h 1236"/>
                  <a:gd name="T20" fmla="*/ 2649 w 2649"/>
                  <a:gd name="T21" fmla="*/ 599 h 1236"/>
                  <a:gd name="T22" fmla="*/ 2649 w 2649"/>
                  <a:gd name="T23" fmla="*/ 599 h 1236"/>
                  <a:gd name="T24" fmla="*/ 2649 w 2649"/>
                  <a:gd name="T25" fmla="*/ 599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49" h="1236">
                    <a:moveTo>
                      <a:pt x="2649" y="599"/>
                    </a:moveTo>
                    <a:cubicBezTo>
                      <a:pt x="1324" y="0"/>
                      <a:pt x="1324" y="0"/>
                      <a:pt x="1324" y="0"/>
                    </a:cubicBezTo>
                    <a:cubicBezTo>
                      <a:pt x="0" y="599"/>
                      <a:pt x="0" y="599"/>
                      <a:pt x="0" y="599"/>
                    </a:cubicBezTo>
                    <a:cubicBezTo>
                      <a:pt x="1324" y="1199"/>
                      <a:pt x="1324" y="1199"/>
                      <a:pt x="1324" y="1199"/>
                    </a:cubicBezTo>
                    <a:cubicBezTo>
                      <a:pt x="2495" y="667"/>
                      <a:pt x="2495" y="667"/>
                      <a:pt x="2495" y="667"/>
                    </a:cubicBezTo>
                    <a:cubicBezTo>
                      <a:pt x="2490" y="924"/>
                      <a:pt x="2456" y="1209"/>
                      <a:pt x="2436" y="1236"/>
                    </a:cubicBezTo>
                    <a:cubicBezTo>
                      <a:pt x="2519" y="1236"/>
                      <a:pt x="2519" y="1236"/>
                      <a:pt x="2519" y="1236"/>
                    </a:cubicBezTo>
                    <a:cubicBezTo>
                      <a:pt x="2603" y="1236"/>
                      <a:pt x="2603" y="1236"/>
                      <a:pt x="2603" y="1236"/>
                    </a:cubicBezTo>
                    <a:cubicBezTo>
                      <a:pt x="2582" y="1209"/>
                      <a:pt x="2547" y="908"/>
                      <a:pt x="2543" y="645"/>
                    </a:cubicBezTo>
                    <a:cubicBezTo>
                      <a:pt x="2649" y="599"/>
                      <a:pt x="2649" y="599"/>
                      <a:pt x="2649" y="599"/>
                    </a:cubicBezTo>
                    <a:cubicBezTo>
                      <a:pt x="2649" y="599"/>
                      <a:pt x="2649" y="599"/>
                      <a:pt x="2649" y="599"/>
                    </a:cubicBezTo>
                    <a:moveTo>
                      <a:pt x="2649" y="599"/>
                    </a:moveTo>
                    <a:cubicBezTo>
                      <a:pt x="2649" y="599"/>
                      <a:pt x="2649" y="599"/>
                      <a:pt x="2649" y="59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6" name="Freeform 8">
                <a:extLst>
                  <a:ext uri="{FF2B5EF4-FFF2-40B4-BE49-F238E27FC236}">
                    <a16:creationId xmlns:a16="http://schemas.microsoft.com/office/drawing/2014/main" id="{6745DD08-9D23-4A28-8FFA-18EE8EFAD86F}"/>
                  </a:ext>
                </a:extLst>
              </p:cNvPr>
              <p:cNvSpPr>
                <a:spLocks noEditPoints="1"/>
              </p:cNvSpPr>
              <p:nvPr/>
            </p:nvSpPr>
            <p:spPr bwMode="auto">
              <a:xfrm>
                <a:off x="1787525" y="2146300"/>
                <a:ext cx="2470150" cy="2092325"/>
              </a:xfrm>
              <a:custGeom>
                <a:avLst/>
                <a:gdLst>
                  <a:gd name="T0" fmla="*/ 1130 w 2261"/>
                  <a:gd name="T1" fmla="*/ 392 h 1918"/>
                  <a:gd name="T2" fmla="*/ 313 w 2261"/>
                  <a:gd name="T3" fmla="*/ 9 h 1918"/>
                  <a:gd name="T4" fmla="*/ 0 w 2261"/>
                  <a:gd name="T5" fmla="*/ 788 h 1918"/>
                  <a:gd name="T6" fmla="*/ 1130 w 2261"/>
                  <a:gd name="T7" fmla="*/ 1918 h 1918"/>
                  <a:gd name="T8" fmla="*/ 2261 w 2261"/>
                  <a:gd name="T9" fmla="*/ 788 h 1918"/>
                  <a:gd name="T10" fmla="*/ 1939 w 2261"/>
                  <a:gd name="T11" fmla="*/ 0 h 1918"/>
                  <a:gd name="T12" fmla="*/ 1130 w 2261"/>
                  <a:gd name="T13" fmla="*/ 392 h 1918"/>
                  <a:gd name="T14" fmla="*/ 1130 w 2261"/>
                  <a:gd name="T15" fmla="*/ 392 h 1918"/>
                  <a:gd name="T16" fmla="*/ 2084 w 2261"/>
                  <a:gd name="T17" fmla="*/ 782 h 1918"/>
                  <a:gd name="T18" fmla="*/ 2084 w 2261"/>
                  <a:gd name="T19" fmla="*/ 788 h 1918"/>
                  <a:gd name="T20" fmla="*/ 1130 w 2261"/>
                  <a:gd name="T21" fmla="*/ 1742 h 1918"/>
                  <a:gd name="T22" fmla="*/ 177 w 2261"/>
                  <a:gd name="T23" fmla="*/ 821 h 1918"/>
                  <a:gd name="T24" fmla="*/ 189 w 2261"/>
                  <a:gd name="T25" fmla="*/ 837 h 1918"/>
                  <a:gd name="T26" fmla="*/ 1115 w 2261"/>
                  <a:gd name="T27" fmla="*/ 767 h 1918"/>
                  <a:gd name="T28" fmla="*/ 1247 w 2261"/>
                  <a:gd name="T29" fmla="*/ 649 h 1918"/>
                  <a:gd name="T30" fmla="*/ 1094 w 2261"/>
                  <a:gd name="T31" fmla="*/ 1043 h 1918"/>
                  <a:gd name="T32" fmla="*/ 1398 w 2261"/>
                  <a:gd name="T33" fmla="*/ 695 h 1918"/>
                  <a:gd name="T34" fmla="*/ 2060 w 2261"/>
                  <a:gd name="T35" fmla="*/ 811 h 1918"/>
                  <a:gd name="T36" fmla="*/ 2084 w 2261"/>
                  <a:gd name="T37" fmla="*/ 782 h 1918"/>
                  <a:gd name="T38" fmla="*/ 2084 w 2261"/>
                  <a:gd name="T39" fmla="*/ 782 h 1918"/>
                  <a:gd name="T40" fmla="*/ 2084 w 2261"/>
                  <a:gd name="T41" fmla="*/ 782 h 1918"/>
                  <a:gd name="T42" fmla="*/ 2084 w 2261"/>
                  <a:gd name="T43" fmla="*/ 782 h 1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61" h="1918">
                    <a:moveTo>
                      <a:pt x="1130" y="392"/>
                    </a:moveTo>
                    <a:cubicBezTo>
                      <a:pt x="313" y="9"/>
                      <a:pt x="313" y="9"/>
                      <a:pt x="313" y="9"/>
                    </a:cubicBezTo>
                    <a:cubicBezTo>
                      <a:pt x="120" y="212"/>
                      <a:pt x="0" y="486"/>
                      <a:pt x="0" y="788"/>
                    </a:cubicBezTo>
                    <a:cubicBezTo>
                      <a:pt x="0" y="1411"/>
                      <a:pt x="507" y="1918"/>
                      <a:pt x="1130" y="1918"/>
                    </a:cubicBezTo>
                    <a:cubicBezTo>
                      <a:pt x="1754" y="1918"/>
                      <a:pt x="2261" y="1411"/>
                      <a:pt x="2261" y="788"/>
                    </a:cubicBezTo>
                    <a:cubicBezTo>
                      <a:pt x="2261" y="482"/>
                      <a:pt x="2137" y="204"/>
                      <a:pt x="1939" y="0"/>
                    </a:cubicBezTo>
                    <a:cubicBezTo>
                      <a:pt x="1130" y="392"/>
                      <a:pt x="1130" y="392"/>
                      <a:pt x="1130" y="392"/>
                    </a:cubicBezTo>
                    <a:cubicBezTo>
                      <a:pt x="1130" y="392"/>
                      <a:pt x="1130" y="392"/>
                      <a:pt x="1130" y="392"/>
                    </a:cubicBezTo>
                    <a:moveTo>
                      <a:pt x="2084" y="782"/>
                    </a:moveTo>
                    <a:cubicBezTo>
                      <a:pt x="2084" y="784"/>
                      <a:pt x="2084" y="786"/>
                      <a:pt x="2084" y="788"/>
                    </a:cubicBezTo>
                    <a:cubicBezTo>
                      <a:pt x="2084" y="1314"/>
                      <a:pt x="1656" y="1742"/>
                      <a:pt x="1130" y="1742"/>
                    </a:cubicBezTo>
                    <a:cubicBezTo>
                      <a:pt x="616" y="1742"/>
                      <a:pt x="195" y="1332"/>
                      <a:pt x="177" y="821"/>
                    </a:cubicBezTo>
                    <a:cubicBezTo>
                      <a:pt x="181" y="826"/>
                      <a:pt x="185" y="832"/>
                      <a:pt x="189" y="837"/>
                    </a:cubicBezTo>
                    <a:cubicBezTo>
                      <a:pt x="358" y="1059"/>
                      <a:pt x="773" y="1028"/>
                      <a:pt x="1115" y="767"/>
                    </a:cubicBezTo>
                    <a:cubicBezTo>
                      <a:pt x="1163" y="730"/>
                      <a:pt x="1207" y="690"/>
                      <a:pt x="1247" y="649"/>
                    </a:cubicBezTo>
                    <a:cubicBezTo>
                      <a:pt x="1242" y="834"/>
                      <a:pt x="1210" y="951"/>
                      <a:pt x="1094" y="1043"/>
                    </a:cubicBezTo>
                    <a:cubicBezTo>
                      <a:pt x="1251" y="974"/>
                      <a:pt x="1343" y="834"/>
                      <a:pt x="1398" y="695"/>
                    </a:cubicBezTo>
                    <a:cubicBezTo>
                      <a:pt x="1626" y="902"/>
                      <a:pt x="1917" y="956"/>
                      <a:pt x="2060" y="811"/>
                    </a:cubicBezTo>
                    <a:cubicBezTo>
                      <a:pt x="2069" y="802"/>
                      <a:pt x="2077" y="792"/>
                      <a:pt x="2084" y="782"/>
                    </a:cubicBezTo>
                    <a:cubicBezTo>
                      <a:pt x="2084" y="782"/>
                      <a:pt x="2084" y="782"/>
                      <a:pt x="2084" y="782"/>
                    </a:cubicBezTo>
                    <a:moveTo>
                      <a:pt x="2084" y="782"/>
                    </a:moveTo>
                    <a:cubicBezTo>
                      <a:pt x="2084" y="782"/>
                      <a:pt x="2084" y="782"/>
                      <a:pt x="2084" y="78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grpSp>
      </p:grpSp>
      <p:sp>
        <p:nvSpPr>
          <p:cNvPr id="17" name="矩形 16">
            <a:extLst>
              <a:ext uri="{FF2B5EF4-FFF2-40B4-BE49-F238E27FC236}">
                <a16:creationId xmlns:a16="http://schemas.microsoft.com/office/drawing/2014/main" id="{D670EF3D-0E78-405F-A89B-00233EFE5F49}"/>
              </a:ext>
            </a:extLst>
          </p:cNvPr>
          <p:cNvSpPr/>
          <p:nvPr/>
        </p:nvSpPr>
        <p:spPr>
          <a:xfrm>
            <a:off x="3787131" y="3112269"/>
            <a:ext cx="2069798" cy="446725"/>
          </a:xfrm>
          <a:prstGeom prst="rect">
            <a:avLst/>
          </a:prstGeom>
          <a:effectLst/>
        </p:spPr>
        <p:txBody>
          <a:bodyPr wrap="none">
            <a:spAutoFit/>
          </a:bodyPr>
          <a:lstStyle/>
          <a:p>
            <a:pPr algn="r">
              <a:lnSpc>
                <a:spcPct val="120000"/>
              </a:lnSpc>
            </a:pPr>
            <a:r>
              <a:rPr lang="zh-CN" altLang="en-US" sz="2100" dirty="0">
                <a:solidFill>
                  <a:schemeClr val="accent1"/>
                </a:solidFill>
                <a:latin typeface="Arial" panose="020B0604020202020204" pitchFamily="34" charset="0"/>
                <a:ea typeface="微软雅黑" panose="020B0503020204020204" pitchFamily="34" charset="-122"/>
                <a:sym typeface="Arial" panose="020B0604020202020204" pitchFamily="34" charset="0"/>
              </a:rPr>
              <a:t>答辩人：梁慰乐</a:t>
            </a:r>
            <a:endParaRPr lang="en-US" altLang="zh-CN" sz="21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8" name="组合 18">
            <a:extLst>
              <a:ext uri="{FF2B5EF4-FFF2-40B4-BE49-F238E27FC236}">
                <a16:creationId xmlns:a16="http://schemas.microsoft.com/office/drawing/2014/main" id="{CAB5D192-493A-4087-A30F-6AA380B0FE43}"/>
              </a:ext>
            </a:extLst>
          </p:cNvPr>
          <p:cNvGrpSpPr/>
          <p:nvPr/>
        </p:nvGrpSpPr>
        <p:grpSpPr>
          <a:xfrm>
            <a:off x="3309863" y="3752878"/>
            <a:ext cx="442913" cy="442913"/>
            <a:chOff x="5853219" y="5669476"/>
            <a:chExt cx="552450" cy="552450"/>
          </a:xfrm>
        </p:grpSpPr>
        <p:sp>
          <p:nvSpPr>
            <p:cNvPr id="19" name="椭圆 18">
              <a:extLst>
                <a:ext uri="{FF2B5EF4-FFF2-40B4-BE49-F238E27FC236}">
                  <a16:creationId xmlns:a16="http://schemas.microsoft.com/office/drawing/2014/main" id="{A37A9C0D-88C1-4C3E-AE60-C1A4355F7D3F}"/>
                </a:ext>
              </a:extLst>
            </p:cNvPr>
            <p:cNvSpPr/>
            <p:nvPr/>
          </p:nvSpPr>
          <p:spPr>
            <a:xfrm>
              <a:off x="5853219" y="5669476"/>
              <a:ext cx="552450" cy="5524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20" name="组合 19">
              <a:extLst>
                <a:ext uri="{FF2B5EF4-FFF2-40B4-BE49-F238E27FC236}">
                  <a16:creationId xmlns:a16="http://schemas.microsoft.com/office/drawing/2014/main" id="{4D403FEE-B5BB-4F16-A167-1909F73CA927}"/>
                </a:ext>
              </a:extLst>
            </p:cNvPr>
            <p:cNvGrpSpPr/>
            <p:nvPr/>
          </p:nvGrpSpPr>
          <p:grpSpPr>
            <a:xfrm>
              <a:off x="5967384" y="5780269"/>
              <a:ext cx="324120" cy="330864"/>
              <a:chOff x="5649913" y="2301875"/>
              <a:chExt cx="3127375" cy="3192463"/>
            </a:xfrm>
            <a:solidFill>
              <a:schemeClr val="bg1"/>
            </a:solidFill>
          </p:grpSpPr>
          <p:sp>
            <p:nvSpPr>
              <p:cNvPr id="21" name="Freeform 12">
                <a:extLst>
                  <a:ext uri="{FF2B5EF4-FFF2-40B4-BE49-F238E27FC236}">
                    <a16:creationId xmlns:a16="http://schemas.microsoft.com/office/drawing/2014/main" id="{B3D141E6-93B2-4AD1-B23D-24F9D99A1FDC}"/>
                  </a:ext>
                </a:extLst>
              </p:cNvPr>
              <p:cNvSpPr>
                <a:spLocks noEditPoints="1"/>
              </p:cNvSpPr>
              <p:nvPr/>
            </p:nvSpPr>
            <p:spPr bwMode="auto">
              <a:xfrm>
                <a:off x="6657975" y="3275013"/>
                <a:ext cx="1139825" cy="384175"/>
              </a:xfrm>
              <a:custGeom>
                <a:avLst/>
                <a:gdLst>
                  <a:gd name="T0" fmla="*/ 126 w 1039"/>
                  <a:gd name="T1" fmla="*/ 334 h 350"/>
                  <a:gd name="T2" fmla="*/ 46 w 1039"/>
                  <a:gd name="T3" fmla="*/ 187 h 350"/>
                  <a:gd name="T4" fmla="*/ 39 w 1039"/>
                  <a:gd name="T5" fmla="*/ 157 h 350"/>
                  <a:gd name="T6" fmla="*/ 37 w 1039"/>
                  <a:gd name="T7" fmla="*/ 150 h 350"/>
                  <a:gd name="T8" fmla="*/ 31 w 1039"/>
                  <a:gd name="T9" fmla="*/ 127 h 350"/>
                  <a:gd name="T10" fmla="*/ 1 w 1039"/>
                  <a:gd name="T11" fmla="*/ 87 h 350"/>
                  <a:gd name="T12" fmla="*/ 2 w 1039"/>
                  <a:gd name="T13" fmla="*/ 39 h 350"/>
                  <a:gd name="T14" fmla="*/ 11 w 1039"/>
                  <a:gd name="T15" fmla="*/ 21 h 350"/>
                  <a:gd name="T16" fmla="*/ 222 w 1039"/>
                  <a:gd name="T17" fmla="*/ 1 h 350"/>
                  <a:gd name="T18" fmla="*/ 373 w 1039"/>
                  <a:gd name="T19" fmla="*/ 14 h 350"/>
                  <a:gd name="T20" fmla="*/ 514 w 1039"/>
                  <a:gd name="T21" fmla="*/ 49 h 350"/>
                  <a:gd name="T22" fmla="*/ 381 w 1039"/>
                  <a:gd name="T23" fmla="*/ 307 h 350"/>
                  <a:gd name="T24" fmla="*/ 220 w 1039"/>
                  <a:gd name="T25" fmla="*/ 350 h 350"/>
                  <a:gd name="T26" fmla="*/ 225 w 1039"/>
                  <a:gd name="T27" fmla="*/ 329 h 350"/>
                  <a:gd name="T28" fmla="*/ 395 w 1039"/>
                  <a:gd name="T29" fmla="*/ 249 h 350"/>
                  <a:gd name="T30" fmla="*/ 431 w 1039"/>
                  <a:gd name="T31" fmla="*/ 71 h 350"/>
                  <a:gd name="T32" fmla="*/ 358 w 1039"/>
                  <a:gd name="T33" fmla="*/ 42 h 350"/>
                  <a:gd name="T34" fmla="*/ 238 w 1039"/>
                  <a:gd name="T35" fmla="*/ 31 h 350"/>
                  <a:gd name="T36" fmla="*/ 91 w 1039"/>
                  <a:gd name="T37" fmla="*/ 56 h 350"/>
                  <a:gd name="T38" fmla="*/ 80 w 1039"/>
                  <a:gd name="T39" fmla="*/ 111 h 350"/>
                  <a:gd name="T40" fmla="*/ 90 w 1039"/>
                  <a:gd name="T41" fmla="*/ 237 h 350"/>
                  <a:gd name="T42" fmla="*/ 148 w 1039"/>
                  <a:gd name="T43" fmla="*/ 322 h 350"/>
                  <a:gd name="T44" fmla="*/ 815 w 1039"/>
                  <a:gd name="T45" fmla="*/ 348 h 350"/>
                  <a:gd name="T46" fmla="*/ 609 w 1039"/>
                  <a:gd name="T47" fmla="*/ 254 h 350"/>
                  <a:gd name="T48" fmla="*/ 564 w 1039"/>
                  <a:gd name="T49" fmla="*/ 40 h 350"/>
                  <a:gd name="T50" fmla="*/ 699 w 1039"/>
                  <a:gd name="T51" fmla="*/ 6 h 350"/>
                  <a:gd name="T52" fmla="*/ 852 w 1039"/>
                  <a:gd name="T53" fmla="*/ 1 h 350"/>
                  <a:gd name="T54" fmla="*/ 1032 w 1039"/>
                  <a:gd name="T55" fmla="*/ 19 h 350"/>
                  <a:gd name="T56" fmla="*/ 1038 w 1039"/>
                  <a:gd name="T57" fmla="*/ 32 h 350"/>
                  <a:gd name="T58" fmla="*/ 1039 w 1039"/>
                  <a:gd name="T59" fmla="*/ 73 h 350"/>
                  <a:gd name="T60" fmla="*/ 1016 w 1039"/>
                  <a:gd name="T61" fmla="*/ 103 h 350"/>
                  <a:gd name="T62" fmla="*/ 990 w 1039"/>
                  <a:gd name="T63" fmla="*/ 205 h 350"/>
                  <a:gd name="T64" fmla="*/ 898 w 1039"/>
                  <a:gd name="T65" fmla="*/ 338 h 350"/>
                  <a:gd name="T66" fmla="*/ 784 w 1039"/>
                  <a:gd name="T67" fmla="*/ 30 h 350"/>
                  <a:gd name="T68" fmla="*/ 645 w 1039"/>
                  <a:gd name="T69" fmla="*/ 51 h 350"/>
                  <a:gd name="T70" fmla="*/ 601 w 1039"/>
                  <a:gd name="T71" fmla="*/ 116 h 350"/>
                  <a:gd name="T72" fmla="*/ 727 w 1039"/>
                  <a:gd name="T73" fmla="*/ 314 h 350"/>
                  <a:gd name="T74" fmla="*/ 877 w 1039"/>
                  <a:gd name="T75" fmla="*/ 317 h 350"/>
                  <a:gd name="T76" fmla="*/ 961 w 1039"/>
                  <a:gd name="T77" fmla="*/ 156 h 350"/>
                  <a:gd name="T78" fmla="*/ 960 w 1039"/>
                  <a:gd name="T79" fmla="*/ 113 h 350"/>
                  <a:gd name="T80" fmla="*/ 955 w 1039"/>
                  <a:gd name="T81" fmla="*/ 84 h 350"/>
                  <a:gd name="T82" fmla="*/ 911 w 1039"/>
                  <a:gd name="T83" fmla="*/ 45 h 350"/>
                  <a:gd name="T84" fmla="*/ 784 w 1039"/>
                  <a:gd name="T85" fmla="*/ 3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39" h="350">
                    <a:moveTo>
                      <a:pt x="220" y="350"/>
                    </a:moveTo>
                    <a:cubicBezTo>
                      <a:pt x="202" y="350"/>
                      <a:pt x="185" y="348"/>
                      <a:pt x="169" y="346"/>
                    </a:cubicBezTo>
                    <a:cubicBezTo>
                      <a:pt x="153" y="343"/>
                      <a:pt x="139" y="339"/>
                      <a:pt x="126" y="334"/>
                    </a:cubicBezTo>
                    <a:cubicBezTo>
                      <a:pt x="104" y="325"/>
                      <a:pt x="88" y="309"/>
                      <a:pt x="76" y="286"/>
                    </a:cubicBezTo>
                    <a:cubicBezTo>
                      <a:pt x="67" y="269"/>
                      <a:pt x="60" y="250"/>
                      <a:pt x="54" y="225"/>
                    </a:cubicBezTo>
                    <a:cubicBezTo>
                      <a:pt x="51" y="212"/>
                      <a:pt x="48" y="198"/>
                      <a:pt x="46" y="187"/>
                    </a:cubicBezTo>
                    <a:cubicBezTo>
                      <a:pt x="45" y="185"/>
                      <a:pt x="45" y="185"/>
                      <a:pt x="45" y="185"/>
                    </a:cubicBezTo>
                    <a:cubicBezTo>
                      <a:pt x="43" y="176"/>
                      <a:pt x="41" y="167"/>
                      <a:pt x="40" y="158"/>
                    </a:cubicBezTo>
                    <a:cubicBezTo>
                      <a:pt x="39" y="157"/>
                      <a:pt x="39" y="157"/>
                      <a:pt x="39" y="157"/>
                    </a:cubicBezTo>
                    <a:cubicBezTo>
                      <a:pt x="39" y="155"/>
                      <a:pt x="39" y="155"/>
                      <a:pt x="39" y="155"/>
                    </a:cubicBezTo>
                    <a:cubicBezTo>
                      <a:pt x="38" y="154"/>
                      <a:pt x="38" y="152"/>
                      <a:pt x="37" y="150"/>
                    </a:cubicBezTo>
                    <a:cubicBezTo>
                      <a:pt x="37" y="150"/>
                      <a:pt x="37" y="150"/>
                      <a:pt x="37" y="150"/>
                    </a:cubicBezTo>
                    <a:cubicBezTo>
                      <a:pt x="36" y="148"/>
                      <a:pt x="36" y="146"/>
                      <a:pt x="35" y="144"/>
                    </a:cubicBezTo>
                    <a:cubicBezTo>
                      <a:pt x="35" y="142"/>
                      <a:pt x="34" y="139"/>
                      <a:pt x="33" y="137"/>
                    </a:cubicBezTo>
                    <a:cubicBezTo>
                      <a:pt x="32" y="133"/>
                      <a:pt x="31" y="130"/>
                      <a:pt x="31" y="127"/>
                    </a:cubicBezTo>
                    <a:cubicBezTo>
                      <a:pt x="24" y="104"/>
                      <a:pt x="24" y="104"/>
                      <a:pt x="24" y="104"/>
                    </a:cubicBezTo>
                    <a:cubicBezTo>
                      <a:pt x="4" y="91"/>
                      <a:pt x="4" y="91"/>
                      <a:pt x="4" y="91"/>
                    </a:cubicBezTo>
                    <a:cubicBezTo>
                      <a:pt x="2" y="90"/>
                      <a:pt x="2" y="89"/>
                      <a:pt x="1" y="87"/>
                    </a:cubicBezTo>
                    <a:cubicBezTo>
                      <a:pt x="1" y="85"/>
                      <a:pt x="1" y="85"/>
                      <a:pt x="1" y="85"/>
                    </a:cubicBezTo>
                    <a:cubicBezTo>
                      <a:pt x="1" y="83"/>
                      <a:pt x="0" y="81"/>
                      <a:pt x="0" y="79"/>
                    </a:cubicBezTo>
                    <a:cubicBezTo>
                      <a:pt x="1" y="66"/>
                      <a:pt x="1" y="52"/>
                      <a:pt x="2" y="39"/>
                    </a:cubicBezTo>
                    <a:cubicBezTo>
                      <a:pt x="2" y="28"/>
                      <a:pt x="2" y="28"/>
                      <a:pt x="2" y="28"/>
                    </a:cubicBezTo>
                    <a:cubicBezTo>
                      <a:pt x="2" y="25"/>
                      <a:pt x="4" y="23"/>
                      <a:pt x="7" y="22"/>
                    </a:cubicBezTo>
                    <a:cubicBezTo>
                      <a:pt x="11" y="21"/>
                      <a:pt x="11" y="21"/>
                      <a:pt x="11" y="21"/>
                    </a:cubicBezTo>
                    <a:cubicBezTo>
                      <a:pt x="15" y="20"/>
                      <a:pt x="21" y="18"/>
                      <a:pt x="26" y="17"/>
                    </a:cubicBezTo>
                    <a:cubicBezTo>
                      <a:pt x="53" y="14"/>
                      <a:pt x="82" y="10"/>
                      <a:pt x="112" y="6"/>
                    </a:cubicBezTo>
                    <a:cubicBezTo>
                      <a:pt x="144" y="2"/>
                      <a:pt x="178" y="1"/>
                      <a:pt x="222" y="1"/>
                    </a:cubicBezTo>
                    <a:cubicBezTo>
                      <a:pt x="222" y="1"/>
                      <a:pt x="222" y="1"/>
                      <a:pt x="222" y="1"/>
                    </a:cubicBezTo>
                    <a:cubicBezTo>
                      <a:pt x="224" y="1"/>
                      <a:pt x="227" y="1"/>
                      <a:pt x="229" y="1"/>
                    </a:cubicBezTo>
                    <a:cubicBezTo>
                      <a:pt x="277" y="1"/>
                      <a:pt x="325" y="5"/>
                      <a:pt x="373" y="14"/>
                    </a:cubicBezTo>
                    <a:cubicBezTo>
                      <a:pt x="400" y="19"/>
                      <a:pt x="427" y="28"/>
                      <a:pt x="450" y="35"/>
                    </a:cubicBezTo>
                    <a:cubicBezTo>
                      <a:pt x="468" y="41"/>
                      <a:pt x="481" y="44"/>
                      <a:pt x="493" y="47"/>
                    </a:cubicBezTo>
                    <a:cubicBezTo>
                      <a:pt x="500" y="48"/>
                      <a:pt x="507" y="48"/>
                      <a:pt x="514" y="49"/>
                    </a:cubicBezTo>
                    <a:cubicBezTo>
                      <a:pt x="457" y="195"/>
                      <a:pt x="457" y="195"/>
                      <a:pt x="457" y="195"/>
                    </a:cubicBezTo>
                    <a:cubicBezTo>
                      <a:pt x="451" y="210"/>
                      <a:pt x="445" y="224"/>
                      <a:pt x="439" y="236"/>
                    </a:cubicBezTo>
                    <a:cubicBezTo>
                      <a:pt x="424" y="264"/>
                      <a:pt x="405" y="288"/>
                      <a:pt x="381" y="307"/>
                    </a:cubicBezTo>
                    <a:cubicBezTo>
                      <a:pt x="368" y="319"/>
                      <a:pt x="351" y="328"/>
                      <a:pt x="328" y="335"/>
                    </a:cubicBezTo>
                    <a:cubicBezTo>
                      <a:pt x="305" y="342"/>
                      <a:pt x="278" y="346"/>
                      <a:pt x="249" y="349"/>
                    </a:cubicBezTo>
                    <a:cubicBezTo>
                      <a:pt x="239" y="349"/>
                      <a:pt x="229" y="350"/>
                      <a:pt x="220" y="350"/>
                    </a:cubicBezTo>
                    <a:close/>
                    <a:moveTo>
                      <a:pt x="161" y="322"/>
                    </a:moveTo>
                    <a:cubicBezTo>
                      <a:pt x="167" y="323"/>
                      <a:pt x="173" y="325"/>
                      <a:pt x="179" y="326"/>
                    </a:cubicBezTo>
                    <a:cubicBezTo>
                      <a:pt x="194" y="328"/>
                      <a:pt x="210" y="329"/>
                      <a:pt x="225" y="329"/>
                    </a:cubicBezTo>
                    <a:cubicBezTo>
                      <a:pt x="253" y="329"/>
                      <a:pt x="281" y="325"/>
                      <a:pt x="308" y="318"/>
                    </a:cubicBezTo>
                    <a:cubicBezTo>
                      <a:pt x="332" y="312"/>
                      <a:pt x="350" y="302"/>
                      <a:pt x="365" y="288"/>
                    </a:cubicBezTo>
                    <a:cubicBezTo>
                      <a:pt x="376" y="278"/>
                      <a:pt x="385" y="266"/>
                      <a:pt x="395" y="249"/>
                    </a:cubicBezTo>
                    <a:cubicBezTo>
                      <a:pt x="410" y="222"/>
                      <a:pt x="422" y="194"/>
                      <a:pt x="429" y="165"/>
                    </a:cubicBezTo>
                    <a:cubicBezTo>
                      <a:pt x="434" y="144"/>
                      <a:pt x="435" y="125"/>
                      <a:pt x="434" y="107"/>
                    </a:cubicBezTo>
                    <a:cubicBezTo>
                      <a:pt x="431" y="71"/>
                      <a:pt x="431" y="71"/>
                      <a:pt x="431" y="71"/>
                    </a:cubicBezTo>
                    <a:cubicBezTo>
                      <a:pt x="399" y="54"/>
                      <a:pt x="399" y="54"/>
                      <a:pt x="399" y="54"/>
                    </a:cubicBezTo>
                    <a:cubicBezTo>
                      <a:pt x="388" y="49"/>
                      <a:pt x="377" y="46"/>
                      <a:pt x="362" y="42"/>
                    </a:cubicBezTo>
                    <a:cubicBezTo>
                      <a:pt x="358" y="42"/>
                      <a:pt x="358" y="42"/>
                      <a:pt x="358" y="42"/>
                    </a:cubicBezTo>
                    <a:cubicBezTo>
                      <a:pt x="328" y="35"/>
                      <a:pt x="296" y="31"/>
                      <a:pt x="251" y="31"/>
                    </a:cubicBezTo>
                    <a:cubicBezTo>
                      <a:pt x="249" y="31"/>
                      <a:pt x="249" y="31"/>
                      <a:pt x="249" y="31"/>
                    </a:cubicBezTo>
                    <a:cubicBezTo>
                      <a:pt x="238" y="31"/>
                      <a:pt x="238" y="31"/>
                      <a:pt x="238" y="31"/>
                    </a:cubicBezTo>
                    <a:cubicBezTo>
                      <a:pt x="227" y="32"/>
                      <a:pt x="214" y="33"/>
                      <a:pt x="201" y="34"/>
                    </a:cubicBezTo>
                    <a:cubicBezTo>
                      <a:pt x="175" y="36"/>
                      <a:pt x="152" y="40"/>
                      <a:pt x="130" y="45"/>
                    </a:cubicBezTo>
                    <a:cubicBezTo>
                      <a:pt x="91" y="56"/>
                      <a:pt x="91" y="56"/>
                      <a:pt x="91" y="56"/>
                    </a:cubicBezTo>
                    <a:cubicBezTo>
                      <a:pt x="82" y="94"/>
                      <a:pt x="82" y="94"/>
                      <a:pt x="82" y="94"/>
                    </a:cubicBezTo>
                    <a:cubicBezTo>
                      <a:pt x="81" y="99"/>
                      <a:pt x="81" y="105"/>
                      <a:pt x="80" y="111"/>
                    </a:cubicBezTo>
                    <a:cubicBezTo>
                      <a:pt x="80" y="111"/>
                      <a:pt x="80" y="111"/>
                      <a:pt x="80" y="111"/>
                    </a:cubicBezTo>
                    <a:cubicBezTo>
                      <a:pt x="80" y="113"/>
                      <a:pt x="79" y="115"/>
                      <a:pt x="79" y="116"/>
                    </a:cubicBezTo>
                    <a:cubicBezTo>
                      <a:pt x="77" y="131"/>
                      <a:pt x="77" y="146"/>
                      <a:pt x="79" y="161"/>
                    </a:cubicBezTo>
                    <a:cubicBezTo>
                      <a:pt x="81" y="182"/>
                      <a:pt x="84" y="209"/>
                      <a:pt x="90" y="237"/>
                    </a:cubicBezTo>
                    <a:cubicBezTo>
                      <a:pt x="95" y="258"/>
                      <a:pt x="103" y="276"/>
                      <a:pt x="113" y="290"/>
                    </a:cubicBezTo>
                    <a:cubicBezTo>
                      <a:pt x="118" y="298"/>
                      <a:pt x="124" y="305"/>
                      <a:pt x="131" y="310"/>
                    </a:cubicBezTo>
                    <a:cubicBezTo>
                      <a:pt x="148" y="322"/>
                      <a:pt x="148" y="322"/>
                      <a:pt x="148" y="322"/>
                    </a:cubicBezTo>
                    <a:cubicBezTo>
                      <a:pt x="161" y="322"/>
                      <a:pt x="161" y="322"/>
                      <a:pt x="161" y="322"/>
                    </a:cubicBezTo>
                    <a:cubicBezTo>
                      <a:pt x="161" y="322"/>
                      <a:pt x="161" y="322"/>
                      <a:pt x="161" y="322"/>
                    </a:cubicBezTo>
                    <a:close/>
                    <a:moveTo>
                      <a:pt x="815" y="348"/>
                    </a:moveTo>
                    <a:cubicBezTo>
                      <a:pt x="787" y="348"/>
                      <a:pt x="762" y="346"/>
                      <a:pt x="738" y="341"/>
                    </a:cubicBezTo>
                    <a:cubicBezTo>
                      <a:pt x="714" y="336"/>
                      <a:pt x="693" y="329"/>
                      <a:pt x="674" y="319"/>
                    </a:cubicBezTo>
                    <a:cubicBezTo>
                      <a:pt x="648" y="304"/>
                      <a:pt x="626" y="282"/>
                      <a:pt x="609" y="254"/>
                    </a:cubicBezTo>
                    <a:cubicBezTo>
                      <a:pt x="598" y="234"/>
                      <a:pt x="588" y="214"/>
                      <a:pt x="579" y="193"/>
                    </a:cubicBezTo>
                    <a:cubicBezTo>
                      <a:pt x="518" y="49"/>
                      <a:pt x="518" y="49"/>
                      <a:pt x="518" y="49"/>
                    </a:cubicBezTo>
                    <a:cubicBezTo>
                      <a:pt x="533" y="48"/>
                      <a:pt x="548" y="46"/>
                      <a:pt x="564" y="40"/>
                    </a:cubicBezTo>
                    <a:cubicBezTo>
                      <a:pt x="572" y="38"/>
                      <a:pt x="580" y="35"/>
                      <a:pt x="588" y="33"/>
                    </a:cubicBezTo>
                    <a:cubicBezTo>
                      <a:pt x="595" y="30"/>
                      <a:pt x="602" y="28"/>
                      <a:pt x="609" y="25"/>
                    </a:cubicBezTo>
                    <a:cubicBezTo>
                      <a:pt x="635" y="17"/>
                      <a:pt x="664" y="11"/>
                      <a:pt x="699" y="6"/>
                    </a:cubicBezTo>
                    <a:cubicBezTo>
                      <a:pt x="733" y="2"/>
                      <a:pt x="767" y="0"/>
                      <a:pt x="803" y="0"/>
                    </a:cubicBezTo>
                    <a:cubicBezTo>
                      <a:pt x="818" y="0"/>
                      <a:pt x="834" y="0"/>
                      <a:pt x="850" y="1"/>
                    </a:cubicBezTo>
                    <a:cubicBezTo>
                      <a:pt x="852" y="1"/>
                      <a:pt x="852" y="1"/>
                      <a:pt x="852" y="1"/>
                    </a:cubicBezTo>
                    <a:cubicBezTo>
                      <a:pt x="877" y="2"/>
                      <a:pt x="903" y="4"/>
                      <a:pt x="928" y="5"/>
                    </a:cubicBezTo>
                    <a:cubicBezTo>
                      <a:pt x="960" y="7"/>
                      <a:pt x="991" y="12"/>
                      <a:pt x="1026" y="18"/>
                    </a:cubicBezTo>
                    <a:cubicBezTo>
                      <a:pt x="1028" y="18"/>
                      <a:pt x="1030" y="18"/>
                      <a:pt x="1032" y="19"/>
                    </a:cubicBezTo>
                    <a:cubicBezTo>
                      <a:pt x="1033" y="19"/>
                      <a:pt x="1033" y="19"/>
                      <a:pt x="1033" y="19"/>
                    </a:cubicBezTo>
                    <a:cubicBezTo>
                      <a:pt x="1036" y="20"/>
                      <a:pt x="1037" y="21"/>
                      <a:pt x="1038" y="25"/>
                    </a:cubicBezTo>
                    <a:cubicBezTo>
                      <a:pt x="1038" y="27"/>
                      <a:pt x="1038" y="30"/>
                      <a:pt x="1038" y="32"/>
                    </a:cubicBezTo>
                    <a:cubicBezTo>
                      <a:pt x="1038" y="33"/>
                      <a:pt x="1038" y="33"/>
                      <a:pt x="1038" y="33"/>
                    </a:cubicBezTo>
                    <a:cubicBezTo>
                      <a:pt x="1039" y="38"/>
                      <a:pt x="1039" y="43"/>
                      <a:pt x="1039" y="47"/>
                    </a:cubicBezTo>
                    <a:cubicBezTo>
                      <a:pt x="1039" y="56"/>
                      <a:pt x="1039" y="64"/>
                      <a:pt x="1039" y="73"/>
                    </a:cubicBezTo>
                    <a:cubicBezTo>
                      <a:pt x="1030" y="55"/>
                      <a:pt x="1030" y="55"/>
                      <a:pt x="1030" y="55"/>
                    </a:cubicBezTo>
                    <a:cubicBezTo>
                      <a:pt x="1016" y="103"/>
                      <a:pt x="1016" y="103"/>
                      <a:pt x="1016" y="103"/>
                    </a:cubicBezTo>
                    <a:cubicBezTo>
                      <a:pt x="1016" y="103"/>
                      <a:pt x="1016" y="103"/>
                      <a:pt x="1016" y="103"/>
                    </a:cubicBezTo>
                    <a:cubicBezTo>
                      <a:pt x="1009" y="126"/>
                      <a:pt x="1009" y="126"/>
                      <a:pt x="1009" y="126"/>
                    </a:cubicBezTo>
                    <a:cubicBezTo>
                      <a:pt x="986" y="208"/>
                      <a:pt x="986" y="208"/>
                      <a:pt x="986" y="208"/>
                    </a:cubicBezTo>
                    <a:cubicBezTo>
                      <a:pt x="990" y="205"/>
                      <a:pt x="990" y="205"/>
                      <a:pt x="990" y="205"/>
                    </a:cubicBezTo>
                    <a:cubicBezTo>
                      <a:pt x="984" y="227"/>
                      <a:pt x="978" y="249"/>
                      <a:pt x="970" y="270"/>
                    </a:cubicBezTo>
                    <a:cubicBezTo>
                      <a:pt x="964" y="284"/>
                      <a:pt x="957" y="296"/>
                      <a:pt x="949" y="305"/>
                    </a:cubicBezTo>
                    <a:cubicBezTo>
                      <a:pt x="937" y="321"/>
                      <a:pt x="921" y="331"/>
                      <a:pt x="898" y="338"/>
                    </a:cubicBezTo>
                    <a:cubicBezTo>
                      <a:pt x="881" y="343"/>
                      <a:pt x="861" y="346"/>
                      <a:pt x="838" y="347"/>
                    </a:cubicBezTo>
                    <a:cubicBezTo>
                      <a:pt x="830" y="348"/>
                      <a:pt x="823" y="348"/>
                      <a:pt x="815" y="348"/>
                    </a:cubicBezTo>
                    <a:close/>
                    <a:moveTo>
                      <a:pt x="784" y="30"/>
                    </a:moveTo>
                    <a:cubicBezTo>
                      <a:pt x="775" y="30"/>
                      <a:pt x="763" y="31"/>
                      <a:pt x="751" y="31"/>
                    </a:cubicBezTo>
                    <a:cubicBezTo>
                      <a:pt x="732" y="33"/>
                      <a:pt x="711" y="35"/>
                      <a:pt x="689" y="40"/>
                    </a:cubicBezTo>
                    <a:cubicBezTo>
                      <a:pt x="676" y="42"/>
                      <a:pt x="660" y="46"/>
                      <a:pt x="645" y="51"/>
                    </a:cubicBezTo>
                    <a:cubicBezTo>
                      <a:pt x="604" y="65"/>
                      <a:pt x="604" y="65"/>
                      <a:pt x="604" y="65"/>
                    </a:cubicBezTo>
                    <a:cubicBezTo>
                      <a:pt x="601" y="108"/>
                      <a:pt x="601" y="108"/>
                      <a:pt x="601" y="108"/>
                    </a:cubicBezTo>
                    <a:cubicBezTo>
                      <a:pt x="601" y="110"/>
                      <a:pt x="601" y="113"/>
                      <a:pt x="601" y="116"/>
                    </a:cubicBezTo>
                    <a:cubicBezTo>
                      <a:pt x="600" y="132"/>
                      <a:pt x="603" y="149"/>
                      <a:pt x="607" y="168"/>
                    </a:cubicBezTo>
                    <a:cubicBezTo>
                      <a:pt x="616" y="207"/>
                      <a:pt x="632" y="240"/>
                      <a:pt x="655" y="269"/>
                    </a:cubicBezTo>
                    <a:cubicBezTo>
                      <a:pt x="674" y="293"/>
                      <a:pt x="698" y="308"/>
                      <a:pt x="727" y="314"/>
                    </a:cubicBezTo>
                    <a:cubicBezTo>
                      <a:pt x="758" y="320"/>
                      <a:pt x="786" y="324"/>
                      <a:pt x="814" y="324"/>
                    </a:cubicBezTo>
                    <a:cubicBezTo>
                      <a:pt x="817" y="324"/>
                      <a:pt x="817" y="324"/>
                      <a:pt x="817" y="324"/>
                    </a:cubicBezTo>
                    <a:cubicBezTo>
                      <a:pt x="835" y="323"/>
                      <a:pt x="856" y="323"/>
                      <a:pt x="877" y="317"/>
                    </a:cubicBezTo>
                    <a:cubicBezTo>
                      <a:pt x="896" y="312"/>
                      <a:pt x="908" y="305"/>
                      <a:pt x="919" y="295"/>
                    </a:cubicBezTo>
                    <a:cubicBezTo>
                      <a:pt x="928" y="286"/>
                      <a:pt x="936" y="274"/>
                      <a:pt x="941" y="259"/>
                    </a:cubicBezTo>
                    <a:cubicBezTo>
                      <a:pt x="953" y="227"/>
                      <a:pt x="960" y="193"/>
                      <a:pt x="961" y="156"/>
                    </a:cubicBezTo>
                    <a:cubicBezTo>
                      <a:pt x="961" y="154"/>
                      <a:pt x="961" y="154"/>
                      <a:pt x="961" y="154"/>
                    </a:cubicBezTo>
                    <a:cubicBezTo>
                      <a:pt x="961" y="142"/>
                      <a:pt x="961" y="130"/>
                      <a:pt x="960" y="118"/>
                    </a:cubicBezTo>
                    <a:cubicBezTo>
                      <a:pt x="960" y="113"/>
                      <a:pt x="960" y="113"/>
                      <a:pt x="960" y="113"/>
                    </a:cubicBezTo>
                    <a:cubicBezTo>
                      <a:pt x="960" y="108"/>
                      <a:pt x="960" y="105"/>
                      <a:pt x="959" y="102"/>
                    </a:cubicBezTo>
                    <a:cubicBezTo>
                      <a:pt x="958" y="93"/>
                      <a:pt x="958" y="93"/>
                      <a:pt x="958" y="93"/>
                    </a:cubicBezTo>
                    <a:cubicBezTo>
                      <a:pt x="955" y="84"/>
                      <a:pt x="955" y="84"/>
                      <a:pt x="955" y="84"/>
                    </a:cubicBezTo>
                    <a:cubicBezTo>
                      <a:pt x="955" y="83"/>
                      <a:pt x="954" y="82"/>
                      <a:pt x="954" y="81"/>
                    </a:cubicBezTo>
                    <a:cubicBezTo>
                      <a:pt x="941" y="53"/>
                      <a:pt x="941" y="53"/>
                      <a:pt x="941" y="53"/>
                    </a:cubicBezTo>
                    <a:cubicBezTo>
                      <a:pt x="911" y="45"/>
                      <a:pt x="911" y="45"/>
                      <a:pt x="911" y="45"/>
                    </a:cubicBezTo>
                    <a:cubicBezTo>
                      <a:pt x="877" y="35"/>
                      <a:pt x="842" y="32"/>
                      <a:pt x="798" y="30"/>
                    </a:cubicBezTo>
                    <a:cubicBezTo>
                      <a:pt x="795" y="29"/>
                      <a:pt x="795" y="29"/>
                      <a:pt x="795" y="29"/>
                    </a:cubicBezTo>
                    <a:cubicBezTo>
                      <a:pt x="784" y="30"/>
                      <a:pt x="784" y="30"/>
                      <a:pt x="784"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22" name="Freeform 13">
                <a:extLst>
                  <a:ext uri="{FF2B5EF4-FFF2-40B4-BE49-F238E27FC236}">
                    <a16:creationId xmlns:a16="http://schemas.microsoft.com/office/drawing/2014/main" id="{36767E05-3AE4-4030-B468-11A3D9FB2F61}"/>
                  </a:ext>
                </a:extLst>
              </p:cNvPr>
              <p:cNvSpPr>
                <a:spLocks noEditPoints="1"/>
              </p:cNvSpPr>
              <p:nvPr/>
            </p:nvSpPr>
            <p:spPr bwMode="auto">
              <a:xfrm>
                <a:off x="5649913" y="4264025"/>
                <a:ext cx="3127375" cy="1230313"/>
              </a:xfrm>
              <a:custGeom>
                <a:avLst/>
                <a:gdLst>
                  <a:gd name="T0" fmla="*/ 2002 w 2852"/>
                  <a:gd name="T1" fmla="*/ 0 h 1123"/>
                  <a:gd name="T2" fmla="*/ 1595 w 2852"/>
                  <a:gd name="T3" fmla="*/ 742 h 1123"/>
                  <a:gd name="T4" fmla="*/ 1535 w 2852"/>
                  <a:gd name="T5" fmla="*/ 565 h 1123"/>
                  <a:gd name="T6" fmla="*/ 1646 w 2852"/>
                  <a:gd name="T7" fmla="*/ 342 h 1123"/>
                  <a:gd name="T8" fmla="*/ 1423 w 2852"/>
                  <a:gd name="T9" fmla="*/ 119 h 1123"/>
                  <a:gd name="T10" fmla="*/ 1200 w 2852"/>
                  <a:gd name="T11" fmla="*/ 342 h 1123"/>
                  <a:gd name="T12" fmla="*/ 1312 w 2852"/>
                  <a:gd name="T13" fmla="*/ 565 h 1123"/>
                  <a:gd name="T14" fmla="*/ 1240 w 2852"/>
                  <a:gd name="T15" fmla="*/ 746 h 1123"/>
                  <a:gd name="T16" fmla="*/ 844 w 2852"/>
                  <a:gd name="T17" fmla="*/ 0 h 1123"/>
                  <a:gd name="T18" fmla="*/ 0 w 2852"/>
                  <a:gd name="T19" fmla="*/ 889 h 1123"/>
                  <a:gd name="T20" fmla="*/ 173 w 2852"/>
                  <a:gd name="T21" fmla="*/ 1123 h 1123"/>
                  <a:gd name="T22" fmla="*/ 2678 w 2852"/>
                  <a:gd name="T23" fmla="*/ 1123 h 1123"/>
                  <a:gd name="T24" fmla="*/ 2852 w 2852"/>
                  <a:gd name="T25" fmla="*/ 890 h 1123"/>
                  <a:gd name="T26" fmla="*/ 2002 w 2852"/>
                  <a:gd name="T27" fmla="*/ 0 h 1123"/>
                  <a:gd name="T28" fmla="*/ 2586 w 2852"/>
                  <a:gd name="T29" fmla="*/ 447 h 1123"/>
                  <a:gd name="T30" fmla="*/ 2586 w 2852"/>
                  <a:gd name="T31" fmla="*/ 447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52" h="1123">
                    <a:moveTo>
                      <a:pt x="2002" y="0"/>
                    </a:moveTo>
                    <a:cubicBezTo>
                      <a:pt x="1595" y="742"/>
                      <a:pt x="1595" y="742"/>
                      <a:pt x="1595" y="742"/>
                    </a:cubicBezTo>
                    <a:cubicBezTo>
                      <a:pt x="1535" y="565"/>
                      <a:pt x="1535" y="565"/>
                      <a:pt x="1535" y="565"/>
                    </a:cubicBezTo>
                    <a:cubicBezTo>
                      <a:pt x="1646" y="342"/>
                      <a:pt x="1646" y="342"/>
                      <a:pt x="1646" y="342"/>
                    </a:cubicBezTo>
                    <a:cubicBezTo>
                      <a:pt x="1423" y="119"/>
                      <a:pt x="1423" y="119"/>
                      <a:pt x="1423" y="119"/>
                    </a:cubicBezTo>
                    <a:cubicBezTo>
                      <a:pt x="1200" y="342"/>
                      <a:pt x="1200" y="342"/>
                      <a:pt x="1200" y="342"/>
                    </a:cubicBezTo>
                    <a:cubicBezTo>
                      <a:pt x="1312" y="565"/>
                      <a:pt x="1312" y="565"/>
                      <a:pt x="1312" y="565"/>
                    </a:cubicBezTo>
                    <a:cubicBezTo>
                      <a:pt x="1240" y="746"/>
                      <a:pt x="1240" y="746"/>
                      <a:pt x="1240" y="746"/>
                    </a:cubicBezTo>
                    <a:cubicBezTo>
                      <a:pt x="844" y="0"/>
                      <a:pt x="844" y="0"/>
                      <a:pt x="844" y="0"/>
                    </a:cubicBezTo>
                    <a:cubicBezTo>
                      <a:pt x="844" y="0"/>
                      <a:pt x="0" y="447"/>
                      <a:pt x="0" y="889"/>
                    </a:cubicBezTo>
                    <a:cubicBezTo>
                      <a:pt x="0" y="1011"/>
                      <a:pt x="50" y="1123"/>
                      <a:pt x="173" y="1123"/>
                    </a:cubicBezTo>
                    <a:cubicBezTo>
                      <a:pt x="2678" y="1123"/>
                      <a:pt x="2678" y="1123"/>
                      <a:pt x="2678" y="1123"/>
                    </a:cubicBezTo>
                    <a:cubicBezTo>
                      <a:pt x="2800" y="1123"/>
                      <a:pt x="2852" y="1012"/>
                      <a:pt x="2852" y="890"/>
                    </a:cubicBezTo>
                    <a:cubicBezTo>
                      <a:pt x="2852" y="475"/>
                      <a:pt x="2002" y="0"/>
                      <a:pt x="2002" y="0"/>
                    </a:cubicBezTo>
                    <a:moveTo>
                      <a:pt x="2586" y="447"/>
                    </a:moveTo>
                    <a:cubicBezTo>
                      <a:pt x="2586" y="447"/>
                      <a:pt x="2586" y="447"/>
                      <a:pt x="2586" y="44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23" name="Freeform 14">
                <a:extLst>
                  <a:ext uri="{FF2B5EF4-FFF2-40B4-BE49-F238E27FC236}">
                    <a16:creationId xmlns:a16="http://schemas.microsoft.com/office/drawing/2014/main" id="{7A350DD5-CD5D-4320-8878-D78FEAF0134B}"/>
                  </a:ext>
                </a:extLst>
              </p:cNvPr>
              <p:cNvSpPr>
                <a:spLocks noEditPoints="1"/>
              </p:cNvSpPr>
              <p:nvPr/>
            </p:nvSpPr>
            <p:spPr bwMode="auto">
              <a:xfrm>
                <a:off x="6415088" y="2301875"/>
                <a:ext cx="1603375" cy="1984375"/>
              </a:xfrm>
              <a:custGeom>
                <a:avLst/>
                <a:gdLst>
                  <a:gd name="T0" fmla="*/ 1460 w 1462"/>
                  <a:gd name="T1" fmla="*/ 878 h 1812"/>
                  <a:gd name="T2" fmla="*/ 1460 w 1462"/>
                  <a:gd name="T3" fmla="*/ 844 h 1812"/>
                  <a:gd name="T4" fmla="*/ 1430 w 1462"/>
                  <a:gd name="T5" fmla="*/ 824 h 1812"/>
                  <a:gd name="T6" fmla="*/ 1420 w 1462"/>
                  <a:gd name="T7" fmla="*/ 817 h 1812"/>
                  <a:gd name="T8" fmla="*/ 764 w 1462"/>
                  <a:gd name="T9" fmla="*/ 90 h 1812"/>
                  <a:gd name="T10" fmla="*/ 193 w 1462"/>
                  <a:gd name="T11" fmla="*/ 151 h 1812"/>
                  <a:gd name="T12" fmla="*/ 61 w 1462"/>
                  <a:gd name="T13" fmla="*/ 806 h 1812"/>
                  <a:gd name="T14" fmla="*/ 31 w 1462"/>
                  <a:gd name="T15" fmla="*/ 824 h 1812"/>
                  <a:gd name="T16" fmla="*/ 2 w 1462"/>
                  <a:gd name="T17" fmla="*/ 844 h 1812"/>
                  <a:gd name="T18" fmla="*/ 2 w 1462"/>
                  <a:gd name="T19" fmla="*/ 878 h 1812"/>
                  <a:gd name="T20" fmla="*/ 36 w 1462"/>
                  <a:gd name="T21" fmla="*/ 1103 h 1812"/>
                  <a:gd name="T22" fmla="*/ 135 w 1462"/>
                  <a:gd name="T23" fmla="*/ 1219 h 1812"/>
                  <a:gd name="T24" fmla="*/ 356 w 1462"/>
                  <a:gd name="T25" fmla="*/ 1624 h 1812"/>
                  <a:gd name="T26" fmla="*/ 722 w 1462"/>
                  <a:gd name="T27" fmla="*/ 1810 h 1812"/>
                  <a:gd name="T28" fmla="*/ 734 w 1462"/>
                  <a:gd name="T29" fmla="*/ 1812 h 1812"/>
                  <a:gd name="T30" fmla="*/ 747 w 1462"/>
                  <a:gd name="T31" fmla="*/ 1810 h 1812"/>
                  <a:gd name="T32" fmla="*/ 1123 w 1462"/>
                  <a:gd name="T33" fmla="*/ 1613 h 1812"/>
                  <a:gd name="T34" fmla="*/ 1332 w 1462"/>
                  <a:gd name="T35" fmla="*/ 1216 h 1812"/>
                  <a:gd name="T36" fmla="*/ 1427 w 1462"/>
                  <a:gd name="T37" fmla="*/ 1099 h 1812"/>
                  <a:gd name="T38" fmla="*/ 1460 w 1462"/>
                  <a:gd name="T39" fmla="*/ 878 h 1812"/>
                  <a:gd name="T40" fmla="*/ 1301 w 1462"/>
                  <a:gd name="T41" fmla="*/ 1049 h 1812"/>
                  <a:gd name="T42" fmla="*/ 1252 w 1462"/>
                  <a:gd name="T43" fmla="*/ 1105 h 1812"/>
                  <a:gd name="T44" fmla="*/ 1218 w 1462"/>
                  <a:gd name="T45" fmla="*/ 1117 h 1812"/>
                  <a:gd name="T46" fmla="*/ 1209 w 1462"/>
                  <a:gd name="T47" fmla="*/ 1151 h 1812"/>
                  <a:gd name="T48" fmla="*/ 1024 w 1462"/>
                  <a:gd name="T49" fmla="*/ 1520 h 1812"/>
                  <a:gd name="T50" fmla="*/ 732 w 1462"/>
                  <a:gd name="T51" fmla="*/ 1675 h 1812"/>
                  <a:gd name="T52" fmla="*/ 454 w 1462"/>
                  <a:gd name="T53" fmla="*/ 1530 h 1812"/>
                  <a:gd name="T54" fmla="*/ 257 w 1462"/>
                  <a:gd name="T55" fmla="*/ 1153 h 1812"/>
                  <a:gd name="T56" fmla="*/ 248 w 1462"/>
                  <a:gd name="T57" fmla="*/ 1117 h 1812"/>
                  <a:gd name="T58" fmla="*/ 212 w 1462"/>
                  <a:gd name="T59" fmla="*/ 1106 h 1812"/>
                  <a:gd name="T60" fmla="*/ 162 w 1462"/>
                  <a:gd name="T61" fmla="*/ 1051 h 1812"/>
                  <a:gd name="T62" fmla="*/ 139 w 1462"/>
                  <a:gd name="T63" fmla="*/ 942 h 1812"/>
                  <a:gd name="T64" fmla="*/ 227 w 1462"/>
                  <a:gd name="T65" fmla="*/ 939 h 1812"/>
                  <a:gd name="T66" fmla="*/ 233 w 1462"/>
                  <a:gd name="T67" fmla="*/ 918 h 1812"/>
                  <a:gd name="T68" fmla="*/ 234 w 1462"/>
                  <a:gd name="T69" fmla="*/ 919 h 1812"/>
                  <a:gd name="T70" fmla="*/ 237 w 1462"/>
                  <a:gd name="T71" fmla="*/ 904 h 1812"/>
                  <a:gd name="T72" fmla="*/ 268 w 1462"/>
                  <a:gd name="T73" fmla="*/ 579 h 1812"/>
                  <a:gd name="T74" fmla="*/ 281 w 1462"/>
                  <a:gd name="T75" fmla="*/ 545 h 1812"/>
                  <a:gd name="T76" fmla="*/ 908 w 1462"/>
                  <a:gd name="T77" fmla="*/ 472 h 1812"/>
                  <a:gd name="T78" fmla="*/ 868 w 1462"/>
                  <a:gd name="T79" fmla="*/ 579 h 1812"/>
                  <a:gd name="T80" fmla="*/ 908 w 1462"/>
                  <a:gd name="T81" fmla="*/ 586 h 1812"/>
                  <a:gd name="T82" fmla="*/ 954 w 1462"/>
                  <a:gd name="T83" fmla="*/ 514 h 1812"/>
                  <a:gd name="T84" fmla="*/ 948 w 1462"/>
                  <a:gd name="T85" fmla="*/ 565 h 1812"/>
                  <a:gd name="T86" fmla="*/ 991 w 1462"/>
                  <a:gd name="T87" fmla="*/ 570 h 1812"/>
                  <a:gd name="T88" fmla="*/ 1018 w 1462"/>
                  <a:gd name="T89" fmla="*/ 488 h 1812"/>
                  <a:gd name="T90" fmla="*/ 1181 w 1462"/>
                  <a:gd name="T91" fmla="*/ 536 h 1812"/>
                  <a:gd name="T92" fmla="*/ 1220 w 1462"/>
                  <a:gd name="T93" fmla="*/ 858 h 1812"/>
                  <a:gd name="T94" fmla="*/ 1231 w 1462"/>
                  <a:gd name="T95" fmla="*/ 916 h 1812"/>
                  <a:gd name="T96" fmla="*/ 1251 w 1462"/>
                  <a:gd name="T97" fmla="*/ 915 h 1812"/>
                  <a:gd name="T98" fmla="*/ 1260 w 1462"/>
                  <a:gd name="T99" fmla="*/ 946 h 1812"/>
                  <a:gd name="T100" fmla="*/ 1323 w 1462"/>
                  <a:gd name="T101" fmla="*/ 942 h 1812"/>
                  <a:gd name="T102" fmla="*/ 1301 w 1462"/>
                  <a:gd name="T103" fmla="*/ 1049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62" h="1812">
                    <a:moveTo>
                      <a:pt x="1460" y="878"/>
                    </a:moveTo>
                    <a:cubicBezTo>
                      <a:pt x="1460" y="844"/>
                      <a:pt x="1460" y="844"/>
                      <a:pt x="1460" y="844"/>
                    </a:cubicBezTo>
                    <a:cubicBezTo>
                      <a:pt x="1430" y="824"/>
                      <a:pt x="1430" y="824"/>
                      <a:pt x="1430" y="824"/>
                    </a:cubicBezTo>
                    <a:cubicBezTo>
                      <a:pt x="1427" y="822"/>
                      <a:pt x="1423" y="819"/>
                      <a:pt x="1420" y="817"/>
                    </a:cubicBezTo>
                    <a:cubicBezTo>
                      <a:pt x="1360" y="303"/>
                      <a:pt x="1364" y="0"/>
                      <a:pt x="764" y="90"/>
                    </a:cubicBezTo>
                    <a:cubicBezTo>
                      <a:pt x="553" y="121"/>
                      <a:pt x="323" y="56"/>
                      <a:pt x="193" y="151"/>
                    </a:cubicBezTo>
                    <a:cubicBezTo>
                      <a:pt x="28" y="305"/>
                      <a:pt x="16" y="535"/>
                      <a:pt x="61" y="806"/>
                    </a:cubicBezTo>
                    <a:cubicBezTo>
                      <a:pt x="51" y="811"/>
                      <a:pt x="41" y="817"/>
                      <a:pt x="31" y="824"/>
                    </a:cubicBezTo>
                    <a:cubicBezTo>
                      <a:pt x="2" y="844"/>
                      <a:pt x="2" y="844"/>
                      <a:pt x="2" y="844"/>
                    </a:cubicBezTo>
                    <a:cubicBezTo>
                      <a:pt x="2" y="878"/>
                      <a:pt x="2" y="878"/>
                      <a:pt x="2" y="878"/>
                    </a:cubicBezTo>
                    <a:cubicBezTo>
                      <a:pt x="0" y="969"/>
                      <a:pt x="11" y="1045"/>
                      <a:pt x="36" y="1103"/>
                    </a:cubicBezTo>
                    <a:cubicBezTo>
                      <a:pt x="58" y="1156"/>
                      <a:pt x="91" y="1195"/>
                      <a:pt x="135" y="1219"/>
                    </a:cubicBezTo>
                    <a:cubicBezTo>
                      <a:pt x="187" y="1396"/>
                      <a:pt x="262" y="1528"/>
                      <a:pt x="356" y="1624"/>
                    </a:cubicBezTo>
                    <a:cubicBezTo>
                      <a:pt x="459" y="1728"/>
                      <a:pt x="582" y="1787"/>
                      <a:pt x="722" y="1810"/>
                    </a:cubicBezTo>
                    <a:cubicBezTo>
                      <a:pt x="734" y="1812"/>
                      <a:pt x="734" y="1812"/>
                      <a:pt x="734" y="1812"/>
                    </a:cubicBezTo>
                    <a:cubicBezTo>
                      <a:pt x="747" y="1810"/>
                      <a:pt x="747" y="1810"/>
                      <a:pt x="747" y="1810"/>
                    </a:cubicBezTo>
                    <a:cubicBezTo>
                      <a:pt x="901" y="1777"/>
                      <a:pt x="1024" y="1716"/>
                      <a:pt x="1123" y="1613"/>
                    </a:cubicBezTo>
                    <a:cubicBezTo>
                      <a:pt x="1214" y="1517"/>
                      <a:pt x="1282" y="1388"/>
                      <a:pt x="1332" y="1216"/>
                    </a:cubicBezTo>
                    <a:cubicBezTo>
                      <a:pt x="1374" y="1192"/>
                      <a:pt x="1406" y="1152"/>
                      <a:pt x="1427" y="1099"/>
                    </a:cubicBezTo>
                    <a:cubicBezTo>
                      <a:pt x="1451" y="1042"/>
                      <a:pt x="1462" y="967"/>
                      <a:pt x="1460" y="878"/>
                    </a:cubicBezTo>
                    <a:close/>
                    <a:moveTo>
                      <a:pt x="1301" y="1049"/>
                    </a:moveTo>
                    <a:cubicBezTo>
                      <a:pt x="1289" y="1078"/>
                      <a:pt x="1273" y="1098"/>
                      <a:pt x="1252" y="1105"/>
                    </a:cubicBezTo>
                    <a:cubicBezTo>
                      <a:pt x="1218" y="1117"/>
                      <a:pt x="1218" y="1117"/>
                      <a:pt x="1218" y="1117"/>
                    </a:cubicBezTo>
                    <a:cubicBezTo>
                      <a:pt x="1209" y="1151"/>
                      <a:pt x="1209" y="1151"/>
                      <a:pt x="1209" y="1151"/>
                    </a:cubicBezTo>
                    <a:cubicBezTo>
                      <a:pt x="1164" y="1316"/>
                      <a:pt x="1104" y="1436"/>
                      <a:pt x="1024" y="1520"/>
                    </a:cubicBezTo>
                    <a:cubicBezTo>
                      <a:pt x="948" y="1599"/>
                      <a:pt x="852" y="1648"/>
                      <a:pt x="732" y="1675"/>
                    </a:cubicBezTo>
                    <a:cubicBezTo>
                      <a:pt x="625" y="1655"/>
                      <a:pt x="532" y="1609"/>
                      <a:pt x="454" y="1530"/>
                    </a:cubicBezTo>
                    <a:cubicBezTo>
                      <a:pt x="370" y="1445"/>
                      <a:pt x="304" y="1322"/>
                      <a:pt x="257" y="1153"/>
                    </a:cubicBezTo>
                    <a:cubicBezTo>
                      <a:pt x="248" y="1117"/>
                      <a:pt x="248" y="1117"/>
                      <a:pt x="248" y="1117"/>
                    </a:cubicBezTo>
                    <a:cubicBezTo>
                      <a:pt x="212" y="1106"/>
                      <a:pt x="212" y="1106"/>
                      <a:pt x="212" y="1106"/>
                    </a:cubicBezTo>
                    <a:cubicBezTo>
                      <a:pt x="191" y="1099"/>
                      <a:pt x="174" y="1080"/>
                      <a:pt x="162" y="1051"/>
                    </a:cubicBezTo>
                    <a:cubicBezTo>
                      <a:pt x="150" y="1022"/>
                      <a:pt x="142" y="986"/>
                      <a:pt x="139" y="942"/>
                    </a:cubicBezTo>
                    <a:cubicBezTo>
                      <a:pt x="172" y="937"/>
                      <a:pt x="209" y="927"/>
                      <a:pt x="227" y="939"/>
                    </a:cubicBezTo>
                    <a:cubicBezTo>
                      <a:pt x="229" y="933"/>
                      <a:pt x="231" y="926"/>
                      <a:pt x="233" y="918"/>
                    </a:cubicBezTo>
                    <a:cubicBezTo>
                      <a:pt x="234" y="919"/>
                      <a:pt x="234" y="919"/>
                      <a:pt x="234" y="919"/>
                    </a:cubicBezTo>
                    <a:cubicBezTo>
                      <a:pt x="237" y="904"/>
                      <a:pt x="237" y="904"/>
                      <a:pt x="237" y="904"/>
                    </a:cubicBezTo>
                    <a:cubicBezTo>
                      <a:pt x="247" y="865"/>
                      <a:pt x="258" y="619"/>
                      <a:pt x="268" y="579"/>
                    </a:cubicBezTo>
                    <a:cubicBezTo>
                      <a:pt x="272" y="568"/>
                      <a:pt x="274" y="554"/>
                      <a:pt x="281" y="545"/>
                    </a:cubicBezTo>
                    <a:cubicBezTo>
                      <a:pt x="330" y="611"/>
                      <a:pt x="695" y="618"/>
                      <a:pt x="908" y="472"/>
                    </a:cubicBezTo>
                    <a:cubicBezTo>
                      <a:pt x="868" y="579"/>
                      <a:pt x="868" y="579"/>
                      <a:pt x="868" y="579"/>
                    </a:cubicBezTo>
                    <a:cubicBezTo>
                      <a:pt x="908" y="586"/>
                      <a:pt x="908" y="586"/>
                      <a:pt x="908" y="586"/>
                    </a:cubicBezTo>
                    <a:cubicBezTo>
                      <a:pt x="954" y="514"/>
                      <a:pt x="954" y="514"/>
                      <a:pt x="954" y="514"/>
                    </a:cubicBezTo>
                    <a:cubicBezTo>
                      <a:pt x="948" y="565"/>
                      <a:pt x="948" y="565"/>
                      <a:pt x="948" y="565"/>
                    </a:cubicBezTo>
                    <a:cubicBezTo>
                      <a:pt x="991" y="570"/>
                      <a:pt x="991" y="570"/>
                      <a:pt x="991" y="570"/>
                    </a:cubicBezTo>
                    <a:cubicBezTo>
                      <a:pt x="1018" y="488"/>
                      <a:pt x="1018" y="488"/>
                      <a:pt x="1018" y="488"/>
                    </a:cubicBezTo>
                    <a:cubicBezTo>
                      <a:pt x="1070" y="518"/>
                      <a:pt x="1129" y="558"/>
                      <a:pt x="1181" y="536"/>
                    </a:cubicBezTo>
                    <a:cubicBezTo>
                      <a:pt x="1198" y="575"/>
                      <a:pt x="1211" y="812"/>
                      <a:pt x="1220" y="858"/>
                    </a:cubicBezTo>
                    <a:cubicBezTo>
                      <a:pt x="1231" y="916"/>
                      <a:pt x="1231" y="916"/>
                      <a:pt x="1231" y="916"/>
                    </a:cubicBezTo>
                    <a:cubicBezTo>
                      <a:pt x="1251" y="915"/>
                      <a:pt x="1251" y="915"/>
                      <a:pt x="1251" y="915"/>
                    </a:cubicBezTo>
                    <a:cubicBezTo>
                      <a:pt x="1260" y="946"/>
                      <a:pt x="1260" y="946"/>
                      <a:pt x="1260" y="946"/>
                    </a:cubicBezTo>
                    <a:cubicBezTo>
                      <a:pt x="1283" y="943"/>
                      <a:pt x="1303" y="942"/>
                      <a:pt x="1323" y="942"/>
                    </a:cubicBezTo>
                    <a:cubicBezTo>
                      <a:pt x="1320" y="985"/>
                      <a:pt x="1312" y="1021"/>
                      <a:pt x="1301" y="10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grpSp>
      </p:grpSp>
      <p:sp>
        <p:nvSpPr>
          <p:cNvPr id="24" name="矩形 23">
            <a:extLst>
              <a:ext uri="{FF2B5EF4-FFF2-40B4-BE49-F238E27FC236}">
                <a16:creationId xmlns:a16="http://schemas.microsoft.com/office/drawing/2014/main" id="{F3E502E7-039B-4755-8B73-C6A2B99523EE}"/>
              </a:ext>
            </a:extLst>
          </p:cNvPr>
          <p:cNvSpPr/>
          <p:nvPr/>
        </p:nvSpPr>
        <p:spPr>
          <a:xfrm>
            <a:off x="3787131" y="3747197"/>
            <a:ext cx="2683748" cy="446725"/>
          </a:xfrm>
          <a:prstGeom prst="rect">
            <a:avLst/>
          </a:prstGeom>
          <a:effectLst/>
        </p:spPr>
        <p:txBody>
          <a:bodyPr wrap="none">
            <a:spAutoFit/>
          </a:bodyPr>
          <a:lstStyle/>
          <a:p>
            <a:pPr algn="r">
              <a:lnSpc>
                <a:spcPct val="120000"/>
              </a:lnSpc>
            </a:pPr>
            <a:r>
              <a:rPr lang="zh-CN" altLang="en-US" sz="2100" dirty="0">
                <a:solidFill>
                  <a:schemeClr val="accent1"/>
                </a:solidFill>
                <a:latin typeface="Arial" panose="020B0604020202020204" pitchFamily="34" charset="0"/>
                <a:ea typeface="微软雅黑" panose="020B0503020204020204" pitchFamily="34" charset="-122"/>
                <a:sym typeface="Arial" panose="020B0604020202020204" pitchFamily="34" charset="0"/>
              </a:rPr>
              <a:t>指导老师：张平 教授</a:t>
            </a:r>
            <a:endParaRPr lang="en-US" altLang="zh-CN" sz="21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5" name="图片 3">
            <a:extLst>
              <a:ext uri="{FF2B5EF4-FFF2-40B4-BE49-F238E27FC236}">
                <a16:creationId xmlns:a16="http://schemas.microsoft.com/office/drawing/2014/main" id="{C1AC09BA-85EC-4D8F-9979-EC3B81D4A650}"/>
              </a:ext>
            </a:extLst>
          </p:cNvPr>
          <p:cNvPicPr>
            <a:picLocks noChangeAspect="1"/>
          </p:cNvPicPr>
          <p:nvPr/>
        </p:nvPicPr>
        <p:blipFill>
          <a:blip r:embed="rId3"/>
          <a:stretch>
            <a:fillRect/>
          </a:stretch>
        </p:blipFill>
        <p:spPr>
          <a:xfrm>
            <a:off x="2844005" y="424211"/>
            <a:ext cx="3956050" cy="889000"/>
          </a:xfrm>
          <a:prstGeom prst="rect">
            <a:avLst/>
          </a:prstGeom>
          <a:noFill/>
          <a:ln w="9525">
            <a:noFill/>
          </a:ln>
        </p:spPr>
      </p:pic>
    </p:spTree>
    <p:extLst>
      <p:ext uri="{BB962C8B-B14F-4D97-AF65-F5344CB8AC3E}">
        <p14:creationId xmlns:p14="http://schemas.microsoft.com/office/powerpoint/2010/main" val="2670119897"/>
      </p:ext>
    </p:extLst>
  </p:cSld>
  <p:clrMapOvr>
    <a:masterClrMapping/>
  </p:clrMapOvr>
  <mc:AlternateContent xmlns:mc="http://schemas.openxmlformats.org/markup-compatibility/2006">
    <mc:Choice xmlns:p14="http://schemas.microsoft.com/office/powerpoint/2010/main" Requires="p14">
      <p:transition spd="slow" p14:dur="2000" advTm="6943"/>
    </mc:Choice>
    <mc:Fallback>
      <p:transition spd="slow" advTm="6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outVertical)">
                                      <p:cBhvr>
                                        <p:cTn id="7" dur="500"/>
                                        <p:tgtEl>
                                          <p:spTgt spid="10"/>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outVertical)">
                                      <p:cBhvr>
                                        <p:cTn id="10" dur="500"/>
                                        <p:tgtEl>
                                          <p:spTgt spid="9"/>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250"/>
                                        <p:tgtEl>
                                          <p:spTgt spid="25"/>
                                        </p:tgtEl>
                                      </p:cBhvr>
                                    </p:animEffect>
                                  </p:childTnLst>
                                </p:cTn>
                              </p:par>
                            </p:childTnLst>
                          </p:cTn>
                        </p:par>
                        <p:par>
                          <p:cTn id="15" fill="hold">
                            <p:stCondLst>
                              <p:cond delay="750"/>
                            </p:stCondLst>
                            <p:childTnLst>
                              <p:par>
                                <p:cTn id="16" presetID="10"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par>
                          <p:cTn id="19" fill="hold">
                            <p:stCondLst>
                              <p:cond delay="1250"/>
                            </p:stCondLst>
                            <p:childTnLst>
                              <p:par>
                                <p:cTn id="20" presetID="53" presetClass="entr" presetSubtype="16" fill="hold"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250" fill="hold"/>
                                        <p:tgtEl>
                                          <p:spTgt spid="7"/>
                                        </p:tgtEl>
                                        <p:attrNameLst>
                                          <p:attrName>ppt_w</p:attrName>
                                        </p:attrNameLst>
                                      </p:cBhvr>
                                      <p:tavLst>
                                        <p:tav tm="0">
                                          <p:val>
                                            <p:fltVal val="0"/>
                                          </p:val>
                                        </p:tav>
                                        <p:tav tm="100000">
                                          <p:val>
                                            <p:strVal val="#ppt_w"/>
                                          </p:val>
                                        </p:tav>
                                      </p:tavLst>
                                    </p:anim>
                                    <p:anim calcmode="lin" valueType="num">
                                      <p:cBhvr>
                                        <p:cTn id="23" dur="250" fill="hold"/>
                                        <p:tgtEl>
                                          <p:spTgt spid="7"/>
                                        </p:tgtEl>
                                        <p:attrNameLst>
                                          <p:attrName>ppt_h</p:attrName>
                                        </p:attrNameLst>
                                      </p:cBhvr>
                                      <p:tavLst>
                                        <p:tav tm="0">
                                          <p:val>
                                            <p:fltVal val="0"/>
                                          </p:val>
                                        </p:tav>
                                        <p:tav tm="100000">
                                          <p:val>
                                            <p:strVal val="#ppt_h"/>
                                          </p:val>
                                        </p:tav>
                                      </p:tavLst>
                                    </p:anim>
                                    <p:animEffect transition="in" filter="fade">
                                      <p:cBhvr>
                                        <p:cTn id="24" dur="250"/>
                                        <p:tgtEl>
                                          <p:spTgt spid="7"/>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left)">
                                      <p:cBhvr>
                                        <p:cTn id="28" dur="500"/>
                                        <p:tgtEl>
                                          <p:spTgt spid="17"/>
                                        </p:tgtEl>
                                      </p:cBhvr>
                                    </p:animEffect>
                                  </p:childTnLst>
                                </p:cTn>
                              </p:par>
                            </p:childTnLst>
                          </p:cTn>
                        </p:par>
                        <p:par>
                          <p:cTn id="29" fill="hold">
                            <p:stCondLst>
                              <p:cond delay="2000"/>
                            </p:stCondLst>
                            <p:childTnLst>
                              <p:par>
                                <p:cTn id="30" presetID="53" presetClass="entr" presetSubtype="16" fill="hold" nodeType="afterEffect">
                                  <p:stCondLst>
                                    <p:cond delay="0"/>
                                  </p:stCondLst>
                                  <p:childTnLst>
                                    <p:set>
                                      <p:cBhvr>
                                        <p:cTn id="31" dur="1" fill="hold">
                                          <p:stCondLst>
                                            <p:cond delay="0"/>
                                          </p:stCondLst>
                                        </p:cTn>
                                        <p:tgtEl>
                                          <p:spTgt spid="18"/>
                                        </p:tgtEl>
                                        <p:attrNameLst>
                                          <p:attrName>style.visibility</p:attrName>
                                        </p:attrNameLst>
                                      </p:cBhvr>
                                      <p:to>
                                        <p:strVal val="visible"/>
                                      </p:to>
                                    </p:set>
                                    <p:anim calcmode="lin" valueType="num">
                                      <p:cBhvr>
                                        <p:cTn id="32" dur="500" fill="hold"/>
                                        <p:tgtEl>
                                          <p:spTgt spid="18"/>
                                        </p:tgtEl>
                                        <p:attrNameLst>
                                          <p:attrName>ppt_w</p:attrName>
                                        </p:attrNameLst>
                                      </p:cBhvr>
                                      <p:tavLst>
                                        <p:tav tm="0">
                                          <p:val>
                                            <p:fltVal val="0"/>
                                          </p:val>
                                        </p:tav>
                                        <p:tav tm="100000">
                                          <p:val>
                                            <p:strVal val="#ppt_w"/>
                                          </p:val>
                                        </p:tav>
                                      </p:tavLst>
                                    </p:anim>
                                    <p:anim calcmode="lin" valueType="num">
                                      <p:cBhvr>
                                        <p:cTn id="33" dur="500" fill="hold"/>
                                        <p:tgtEl>
                                          <p:spTgt spid="18"/>
                                        </p:tgtEl>
                                        <p:attrNameLst>
                                          <p:attrName>ppt_h</p:attrName>
                                        </p:attrNameLst>
                                      </p:cBhvr>
                                      <p:tavLst>
                                        <p:tav tm="0">
                                          <p:val>
                                            <p:fltVal val="0"/>
                                          </p:val>
                                        </p:tav>
                                        <p:tav tm="100000">
                                          <p:val>
                                            <p:strVal val="#ppt_h"/>
                                          </p:val>
                                        </p:tav>
                                      </p:tavLst>
                                    </p:anim>
                                    <p:animEffect transition="in" filter="fade">
                                      <p:cBhvr>
                                        <p:cTn id="34" dur="500"/>
                                        <p:tgtEl>
                                          <p:spTgt spid="18"/>
                                        </p:tgtEl>
                                      </p:cBhvr>
                                    </p:animEffect>
                                  </p:childTnLst>
                                </p:cTn>
                              </p:par>
                            </p:childTnLst>
                          </p:cTn>
                        </p:par>
                        <p:par>
                          <p:cTn id="35" fill="hold">
                            <p:stCondLst>
                              <p:cond delay="2500"/>
                            </p:stCondLst>
                            <p:childTnLst>
                              <p:par>
                                <p:cTn id="36" presetID="22" presetClass="entr" presetSubtype="8"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left)">
                                      <p:cBhvr>
                                        <p:cTn id="3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P spid="10" grpId="0" animBg="1"/>
      <p:bldP spid="17" grpId="0"/>
      <p:bldP spid="2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2637143"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设计</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二、多</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调度系统设计</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矩形 1">
            <a:extLst>
              <a:ext uri="{FF2B5EF4-FFF2-40B4-BE49-F238E27FC236}">
                <a16:creationId xmlns:a16="http://schemas.microsoft.com/office/drawing/2014/main" id="{B680A47E-6977-43B9-8DCD-63DD6F6DC284}"/>
              </a:ext>
            </a:extLst>
          </p:cNvPr>
          <p:cNvSpPr/>
          <p:nvPr/>
        </p:nvSpPr>
        <p:spPr>
          <a:xfrm>
            <a:off x="548558" y="1622527"/>
            <a:ext cx="8665961" cy="1538883"/>
          </a:xfrm>
          <a:prstGeom prst="rect">
            <a:avLst/>
          </a:prstGeom>
        </p:spPr>
        <p:txBody>
          <a:bodyPr wrap="square">
            <a:spAutoFit/>
          </a:bodyPr>
          <a:lstStyle/>
          <a:p>
            <a:r>
              <a:rPr lang="zh-CN" altLang="en-US" sz="2000" b="1" dirty="0">
                <a:latin typeface="微软雅黑" panose="020B0503020204020204" pitchFamily="34" charset="-122"/>
                <a:ea typeface="微软雅黑" panose="020B0503020204020204" pitchFamily="34" charset="-122"/>
              </a:rPr>
              <a:t>管理</a:t>
            </a:r>
            <a:r>
              <a:rPr lang="en-US" altLang="zh-CN" sz="2000" b="1" dirty="0">
                <a:latin typeface="微软雅黑" panose="020B0503020204020204" pitchFamily="34" charset="-122"/>
                <a:ea typeface="微软雅黑" panose="020B0503020204020204" pitchFamily="34" charset="-122"/>
              </a:rPr>
              <a:t>Agent</a:t>
            </a:r>
            <a:r>
              <a:rPr lang="zh-CN" altLang="en-US" sz="2000" b="1"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分为全局管理</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和子管理</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。全局管理</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为系统对外的通信接口，负责接收并审核来自客户的生产订单，</a:t>
            </a:r>
            <a:r>
              <a:rPr lang="zh-CN" altLang="en-US" dirty="0">
                <a:latin typeface="微软雅黑" panose="020B0503020204020204" pitchFamily="34" charset="-122"/>
                <a:ea typeface="微软雅黑" panose="020B0503020204020204" pitchFamily="34" charset="-122"/>
              </a:rPr>
              <a:t>同时</a:t>
            </a:r>
            <a:r>
              <a:rPr lang="zh-CN" altLang="zh-CN" dirty="0">
                <a:latin typeface="微软雅黑" panose="020B0503020204020204" pitchFamily="34" charset="-122"/>
                <a:ea typeface="微软雅黑" panose="020B0503020204020204" pitchFamily="34" charset="-122"/>
              </a:rPr>
              <a:t>相当于系统内部的管理员，协调</a:t>
            </a:r>
            <a:r>
              <a:rPr lang="zh-CN" altLang="en-US" dirty="0">
                <a:latin typeface="微软雅黑" panose="020B0503020204020204" pitchFamily="34" charset="-122"/>
                <a:ea typeface="微软雅黑" panose="020B0503020204020204" pitchFamily="34" charset="-122"/>
              </a:rPr>
              <a:t>各</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间的交互合作；</a:t>
            </a:r>
            <a:r>
              <a:rPr lang="zh-CN" altLang="zh-CN" dirty="0">
                <a:latin typeface="微软雅黑" panose="020B0503020204020204" pitchFamily="34" charset="-122"/>
                <a:ea typeface="微软雅黑" panose="020B0503020204020204" pitchFamily="34" charset="-122"/>
              </a:rPr>
              <a:t>子管理</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是系统分配给一个资源</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组的管理员，作为</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组与全局管理</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通信的主要接口</a:t>
            </a:r>
            <a:r>
              <a:rPr lang="zh-CN" altLang="en-US" dirty="0">
                <a:latin typeface="微软雅黑" panose="020B0503020204020204" pitchFamily="34" charset="-122"/>
                <a:ea typeface="微软雅黑" panose="020B0503020204020204" pitchFamily="34" charset="-122"/>
              </a:rPr>
              <a:t>，协调其下的车间</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和设备</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进行生产任务的分配工作，同时负责所属资源</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组内的异常调度。</a:t>
            </a:r>
            <a:endParaRPr lang="en-US" altLang="zh-CN" sz="20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9DA14445-F43E-46C8-ADEA-0A5C8200358D}"/>
              </a:ext>
            </a:extLst>
          </p:cNvPr>
          <p:cNvPicPr>
            <a:picLocks noChangeAspect="1"/>
          </p:cNvPicPr>
          <p:nvPr/>
        </p:nvPicPr>
        <p:blipFill>
          <a:blip r:embed="rId6"/>
          <a:stretch>
            <a:fillRect/>
          </a:stretch>
        </p:blipFill>
        <p:spPr>
          <a:xfrm>
            <a:off x="754831" y="3371682"/>
            <a:ext cx="8134399" cy="3513266"/>
          </a:xfrm>
          <a:prstGeom prst="rect">
            <a:avLst/>
          </a:prstGeom>
        </p:spPr>
      </p:pic>
    </p:spTree>
    <p:extLst>
      <p:ext uri="{BB962C8B-B14F-4D97-AF65-F5344CB8AC3E}">
        <p14:creationId xmlns:p14="http://schemas.microsoft.com/office/powerpoint/2010/main" val="1280469553"/>
      </p:ext>
    </p:extLst>
  </p:cSld>
  <p:clrMapOvr>
    <a:masterClrMapping/>
  </p:clrMapOvr>
  <mc:AlternateContent xmlns:mc="http://schemas.openxmlformats.org/markup-compatibility/2006">
    <mc:Choice xmlns:p14="http://schemas.microsoft.com/office/powerpoint/2010/main" Requires="p14">
      <p:transition p14:dur="0" advTm="18998"/>
    </mc:Choice>
    <mc:Fallback>
      <p:transition advTm="1899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2637143"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设计</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二、多</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调度系统设计</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矩形 1">
            <a:extLst>
              <a:ext uri="{FF2B5EF4-FFF2-40B4-BE49-F238E27FC236}">
                <a16:creationId xmlns:a16="http://schemas.microsoft.com/office/drawing/2014/main" id="{B680A47E-6977-43B9-8DCD-63DD6F6DC284}"/>
              </a:ext>
            </a:extLst>
          </p:cNvPr>
          <p:cNvSpPr/>
          <p:nvPr/>
        </p:nvSpPr>
        <p:spPr>
          <a:xfrm>
            <a:off x="548558" y="1622527"/>
            <a:ext cx="8665961" cy="707886"/>
          </a:xfrm>
          <a:prstGeom prst="rect">
            <a:avLst/>
          </a:prstGeom>
        </p:spPr>
        <p:txBody>
          <a:bodyPr wrap="square">
            <a:spAutoFit/>
          </a:bodyPr>
          <a:lstStyle/>
          <a:p>
            <a:r>
              <a:rPr lang="zh-CN" altLang="en-US" sz="2000" b="1" dirty="0">
                <a:latin typeface="微软雅黑" panose="020B0503020204020204" pitchFamily="34" charset="-122"/>
                <a:ea typeface="微软雅黑" panose="020B0503020204020204" pitchFamily="34" charset="-122"/>
              </a:rPr>
              <a:t>工艺</a:t>
            </a:r>
            <a:r>
              <a:rPr lang="en-US" altLang="zh-CN" sz="2000" b="1" dirty="0">
                <a:latin typeface="微软雅黑" panose="020B0503020204020204" pitchFamily="34" charset="-122"/>
                <a:ea typeface="微软雅黑" panose="020B0503020204020204" pitchFamily="34" charset="-122"/>
              </a:rPr>
              <a:t>Agent</a:t>
            </a:r>
            <a:r>
              <a:rPr lang="zh-CN" altLang="en-US" sz="2000" b="1"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负责对系统的产品工艺信息进行管理，为其他</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提供数据查询服务</a:t>
            </a:r>
            <a:r>
              <a:rPr lang="zh-CN" altLang="en-US"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BD753D60-8BDC-4F0C-B91C-F5539431B122}"/>
              </a:ext>
            </a:extLst>
          </p:cNvPr>
          <p:cNvSpPr/>
          <p:nvPr/>
        </p:nvSpPr>
        <p:spPr>
          <a:xfrm>
            <a:off x="612035" y="3920943"/>
            <a:ext cx="8665961" cy="400110"/>
          </a:xfrm>
          <a:prstGeom prst="rect">
            <a:avLst/>
          </a:prstGeom>
        </p:spPr>
        <p:txBody>
          <a:bodyPr wrap="square">
            <a:spAutoFit/>
          </a:bodyPr>
          <a:lstStyle/>
          <a:p>
            <a:r>
              <a:rPr lang="zh-CN" altLang="en-US" sz="2000" b="1" dirty="0">
                <a:latin typeface="微软雅黑" panose="020B0503020204020204" pitchFamily="34" charset="-122"/>
                <a:ea typeface="微软雅黑" panose="020B0503020204020204" pitchFamily="34" charset="-122"/>
              </a:rPr>
              <a:t>监控</a:t>
            </a:r>
            <a:r>
              <a:rPr lang="en-US" altLang="zh-CN" sz="2000" b="1" dirty="0">
                <a:latin typeface="微软雅黑" panose="020B0503020204020204" pitchFamily="34" charset="-122"/>
                <a:ea typeface="微软雅黑" panose="020B0503020204020204" pitchFamily="34" charset="-122"/>
              </a:rPr>
              <a:t>Agent</a:t>
            </a:r>
            <a:r>
              <a:rPr lang="zh-CN" altLang="en-US" sz="2000" b="1"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代表系统内的检测设备</a:t>
            </a:r>
            <a:r>
              <a:rPr lang="zh-CN" altLang="en-US" dirty="0">
                <a:latin typeface="微软雅黑" panose="020B0503020204020204" pitchFamily="34" charset="-122"/>
                <a:ea typeface="微软雅黑" panose="020B0503020204020204" pitchFamily="34" charset="-122"/>
              </a:rPr>
              <a:t>，负责读取</a:t>
            </a:r>
            <a:r>
              <a:rPr lang="zh-CN" altLang="zh-CN" dirty="0">
                <a:latin typeface="微软雅黑" panose="020B0503020204020204" pitchFamily="34" charset="-122"/>
                <a:ea typeface="微软雅黑" panose="020B0503020204020204" pitchFamily="34" charset="-122"/>
              </a:rPr>
              <a:t>设备工作状态信息，</a:t>
            </a:r>
            <a:r>
              <a:rPr lang="zh-CN" altLang="en-US" dirty="0">
                <a:latin typeface="微软雅黑" panose="020B0503020204020204" pitchFamily="34" charset="-122"/>
                <a:ea typeface="微软雅黑" panose="020B0503020204020204" pitchFamily="34" charset="-122"/>
              </a:rPr>
              <a:t>传递故障信息</a:t>
            </a:r>
            <a:r>
              <a:rPr lang="zh-CN" altLang="zh-CN"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7FD1A678-F7A7-434C-8DB1-5EAFD70BF2C5}"/>
              </a:ext>
            </a:extLst>
          </p:cNvPr>
          <p:cNvPicPr>
            <a:picLocks noChangeAspect="1"/>
          </p:cNvPicPr>
          <p:nvPr/>
        </p:nvPicPr>
        <p:blipFill>
          <a:blip r:embed="rId6"/>
          <a:stretch>
            <a:fillRect/>
          </a:stretch>
        </p:blipFill>
        <p:spPr>
          <a:xfrm>
            <a:off x="2655032" y="2076656"/>
            <a:ext cx="4687279" cy="1809586"/>
          </a:xfrm>
          <a:prstGeom prst="rect">
            <a:avLst/>
          </a:prstGeom>
        </p:spPr>
      </p:pic>
      <p:pic>
        <p:nvPicPr>
          <p:cNvPr id="8" name="图片 7">
            <a:extLst>
              <a:ext uri="{FF2B5EF4-FFF2-40B4-BE49-F238E27FC236}">
                <a16:creationId xmlns:a16="http://schemas.microsoft.com/office/drawing/2014/main" id="{CD6DF1C9-E2DE-40B1-8E7D-287B2C08A882}"/>
              </a:ext>
            </a:extLst>
          </p:cNvPr>
          <p:cNvPicPr>
            <a:picLocks noChangeAspect="1"/>
          </p:cNvPicPr>
          <p:nvPr/>
        </p:nvPicPr>
        <p:blipFill>
          <a:blip r:embed="rId7"/>
          <a:stretch>
            <a:fillRect/>
          </a:stretch>
        </p:blipFill>
        <p:spPr>
          <a:xfrm>
            <a:off x="2173461" y="4303507"/>
            <a:ext cx="5520460" cy="2913218"/>
          </a:xfrm>
          <a:prstGeom prst="rect">
            <a:avLst/>
          </a:prstGeom>
        </p:spPr>
      </p:pic>
      <p:sp>
        <p:nvSpPr>
          <p:cNvPr id="11" name="矩形 10">
            <a:extLst>
              <a:ext uri="{FF2B5EF4-FFF2-40B4-BE49-F238E27FC236}">
                <a16:creationId xmlns:a16="http://schemas.microsoft.com/office/drawing/2014/main" id="{9096D373-1792-4C9E-9689-DCCAD1267548}"/>
              </a:ext>
            </a:extLst>
          </p:cNvPr>
          <p:cNvSpPr/>
          <p:nvPr/>
        </p:nvSpPr>
        <p:spPr>
          <a:xfrm>
            <a:off x="6327733" y="3421884"/>
            <a:ext cx="1341001" cy="307777"/>
          </a:xfrm>
          <a:prstGeom prst="rect">
            <a:avLst/>
          </a:prstGeom>
        </p:spPr>
        <p:txBody>
          <a:bodyPr wrap="square">
            <a:spAutoFit/>
          </a:bodyPr>
          <a:lstStyle/>
          <a:p>
            <a:r>
              <a:rPr lang="zh-CN" altLang="en-US" sz="1400" dirty="0">
                <a:latin typeface="微软雅黑" panose="020B0503020204020204" pitchFamily="34" charset="-122"/>
                <a:ea typeface="微软雅黑" panose="020B0503020204020204" pitchFamily="34" charset="-122"/>
              </a:rPr>
              <a:t>工艺管理员</a:t>
            </a:r>
            <a:endParaRPr lang="en-US" altLang="zh-CN" sz="1400" dirty="0">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8F0C914B-4B3A-469C-B0ED-61DAE6A70D9F}"/>
              </a:ext>
            </a:extLst>
          </p:cNvPr>
          <p:cNvSpPr/>
          <p:nvPr/>
        </p:nvSpPr>
        <p:spPr>
          <a:xfrm>
            <a:off x="4812645" y="6908948"/>
            <a:ext cx="1341001" cy="307777"/>
          </a:xfrm>
          <a:prstGeom prst="rect">
            <a:avLst/>
          </a:prstGeom>
        </p:spPr>
        <p:txBody>
          <a:bodyPr wrap="square">
            <a:spAutoFit/>
          </a:bodyPr>
          <a:lstStyle/>
          <a:p>
            <a:r>
              <a:rPr lang="zh-CN" altLang="en-US" sz="1400" dirty="0">
                <a:latin typeface="微软雅黑" panose="020B0503020204020204" pitchFamily="34" charset="-122"/>
                <a:ea typeface="微软雅黑" panose="020B0503020204020204" pitchFamily="34" charset="-122"/>
              </a:rPr>
              <a:t>生产线</a:t>
            </a:r>
            <a:endParaRPr lang="en-US" altLang="zh-CN" sz="1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96270023"/>
      </p:ext>
    </p:extLst>
  </p:cSld>
  <p:clrMapOvr>
    <a:masterClrMapping/>
  </p:clrMapOvr>
  <mc:AlternateContent xmlns:mc="http://schemas.openxmlformats.org/markup-compatibility/2006">
    <mc:Choice xmlns:p14="http://schemas.microsoft.com/office/powerpoint/2010/main" Requires="p14">
      <p:transition p14:dur="0" advTm="22063"/>
    </mc:Choice>
    <mc:Fallback>
      <p:transition advTm="2206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2637143"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设计</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二、多</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调度系统设计</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矩形 1">
            <a:extLst>
              <a:ext uri="{FF2B5EF4-FFF2-40B4-BE49-F238E27FC236}">
                <a16:creationId xmlns:a16="http://schemas.microsoft.com/office/drawing/2014/main" id="{B680A47E-6977-43B9-8DCD-63DD6F6DC284}"/>
              </a:ext>
            </a:extLst>
          </p:cNvPr>
          <p:cNvSpPr/>
          <p:nvPr/>
        </p:nvSpPr>
        <p:spPr>
          <a:xfrm>
            <a:off x="548558" y="1622527"/>
            <a:ext cx="8665961" cy="984885"/>
          </a:xfrm>
          <a:prstGeom prst="rect">
            <a:avLst/>
          </a:prstGeom>
        </p:spPr>
        <p:txBody>
          <a:bodyPr wrap="square">
            <a:spAutoFit/>
          </a:bodyPr>
          <a:lstStyle/>
          <a:p>
            <a:r>
              <a:rPr lang="zh-CN" altLang="en-US" sz="2000" b="1" dirty="0">
                <a:latin typeface="微软雅黑" panose="020B0503020204020204" pitchFamily="34" charset="-122"/>
                <a:ea typeface="微软雅黑" panose="020B0503020204020204" pitchFamily="34" charset="-122"/>
              </a:rPr>
              <a:t>算法</a:t>
            </a:r>
            <a:r>
              <a:rPr lang="en-US" altLang="zh-CN" sz="2000" b="1" dirty="0">
                <a:latin typeface="微软雅黑" panose="020B0503020204020204" pitchFamily="34" charset="-122"/>
                <a:ea typeface="微软雅黑" panose="020B0503020204020204" pitchFamily="34" charset="-122"/>
              </a:rPr>
              <a:t>Agent</a:t>
            </a:r>
            <a:r>
              <a:rPr lang="zh-CN" altLang="en-US" sz="2000" b="1"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封装了调度系统内的算法逻辑，基于特定的设备集合和生产任务为资源</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组提供调度方案的计算服务。本文的算法</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选择了基于改进蚁群算法的柔性作业车间调度算法。</a:t>
            </a:r>
            <a:endParaRPr lang="en-US" altLang="zh-CN" sz="20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E58EA575-0BBA-4D50-87CD-B0AC79B41D6D}"/>
              </a:ext>
            </a:extLst>
          </p:cNvPr>
          <p:cNvPicPr>
            <a:picLocks noChangeAspect="1"/>
          </p:cNvPicPr>
          <p:nvPr/>
        </p:nvPicPr>
        <p:blipFill>
          <a:blip r:embed="rId6"/>
          <a:stretch>
            <a:fillRect/>
          </a:stretch>
        </p:blipFill>
        <p:spPr>
          <a:xfrm>
            <a:off x="3021831" y="2557008"/>
            <a:ext cx="4104456" cy="4155661"/>
          </a:xfrm>
          <a:prstGeom prst="rect">
            <a:avLst/>
          </a:prstGeom>
        </p:spPr>
      </p:pic>
      <p:sp>
        <p:nvSpPr>
          <p:cNvPr id="9" name="矩形 8">
            <a:extLst>
              <a:ext uri="{FF2B5EF4-FFF2-40B4-BE49-F238E27FC236}">
                <a16:creationId xmlns:a16="http://schemas.microsoft.com/office/drawing/2014/main" id="{C932D841-27A0-4C42-A07A-C21195AFD53C}"/>
              </a:ext>
            </a:extLst>
          </p:cNvPr>
          <p:cNvSpPr/>
          <p:nvPr/>
        </p:nvSpPr>
        <p:spPr>
          <a:xfrm>
            <a:off x="3669904" y="3566172"/>
            <a:ext cx="936104" cy="307777"/>
          </a:xfrm>
          <a:prstGeom prst="rect">
            <a:avLst/>
          </a:prstGeom>
        </p:spPr>
        <p:txBody>
          <a:bodyPr wrap="square">
            <a:spAutoFit/>
          </a:bodyPr>
          <a:lstStyle/>
          <a:p>
            <a:r>
              <a:rPr lang="zh-CN" altLang="en-US" sz="1400" dirty="0">
                <a:latin typeface="微软雅黑" panose="020B0503020204020204" pitchFamily="34" charset="-122"/>
                <a:ea typeface="微软雅黑" panose="020B0503020204020204" pitchFamily="34" charset="-122"/>
              </a:rPr>
              <a:t>生产任务</a:t>
            </a:r>
            <a:endParaRPr lang="en-US" altLang="zh-CN" sz="1400" dirty="0">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6EE6E648-DDD0-47C6-8227-4049481B4A3E}"/>
              </a:ext>
            </a:extLst>
          </p:cNvPr>
          <p:cNvSpPr/>
          <p:nvPr/>
        </p:nvSpPr>
        <p:spPr>
          <a:xfrm>
            <a:off x="5398095" y="3566172"/>
            <a:ext cx="936104" cy="307777"/>
          </a:xfrm>
          <a:prstGeom prst="rect">
            <a:avLst/>
          </a:prstGeom>
        </p:spPr>
        <p:txBody>
          <a:bodyPr wrap="square">
            <a:spAutoFit/>
          </a:bodyPr>
          <a:lstStyle/>
          <a:p>
            <a:r>
              <a:rPr lang="zh-CN" altLang="en-US" sz="1400" dirty="0">
                <a:latin typeface="微软雅黑" panose="020B0503020204020204" pitchFamily="34" charset="-122"/>
                <a:ea typeface="微软雅黑" panose="020B0503020204020204" pitchFamily="34" charset="-122"/>
              </a:rPr>
              <a:t>调度方案</a:t>
            </a:r>
            <a:endParaRPr lang="en-US" altLang="zh-CN" sz="1400" dirty="0">
              <a:latin typeface="微软雅黑" panose="020B0503020204020204" pitchFamily="34" charset="-122"/>
              <a:ea typeface="微软雅黑" panose="020B0503020204020204" pitchFamily="34" charset="-122"/>
            </a:endParaRPr>
          </a:p>
        </p:txBody>
      </p:sp>
      <p:sp>
        <p:nvSpPr>
          <p:cNvPr id="11" name="矩形 10">
            <a:extLst>
              <a:ext uri="{FF2B5EF4-FFF2-40B4-BE49-F238E27FC236}">
                <a16:creationId xmlns:a16="http://schemas.microsoft.com/office/drawing/2014/main" id="{99468DAE-9A8F-4436-B132-020231963A6F}"/>
              </a:ext>
            </a:extLst>
          </p:cNvPr>
          <p:cNvSpPr/>
          <p:nvPr/>
        </p:nvSpPr>
        <p:spPr>
          <a:xfrm>
            <a:off x="3597895" y="5200501"/>
            <a:ext cx="936104" cy="307777"/>
          </a:xfrm>
          <a:prstGeom prst="rect">
            <a:avLst/>
          </a:prstGeom>
        </p:spPr>
        <p:txBody>
          <a:bodyPr wrap="square">
            <a:spAutoFit/>
          </a:bodyPr>
          <a:lstStyle/>
          <a:p>
            <a:r>
              <a:rPr lang="zh-CN" altLang="en-US" sz="1400" dirty="0">
                <a:latin typeface="微软雅黑" panose="020B0503020204020204" pitchFamily="34" charset="-122"/>
                <a:ea typeface="微软雅黑" panose="020B0503020204020204" pitchFamily="34" charset="-122"/>
              </a:rPr>
              <a:t>计算请求</a:t>
            </a:r>
            <a:endParaRPr lang="en-US" altLang="zh-CN" sz="1400" dirty="0">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051485E0-6902-4838-A7AE-87AD95530E05}"/>
              </a:ext>
            </a:extLst>
          </p:cNvPr>
          <p:cNvSpPr/>
          <p:nvPr/>
        </p:nvSpPr>
        <p:spPr>
          <a:xfrm>
            <a:off x="5470103" y="5200501"/>
            <a:ext cx="936104" cy="307777"/>
          </a:xfrm>
          <a:prstGeom prst="rect">
            <a:avLst/>
          </a:prstGeom>
        </p:spPr>
        <p:txBody>
          <a:bodyPr wrap="square">
            <a:spAutoFit/>
          </a:bodyPr>
          <a:lstStyle/>
          <a:p>
            <a:r>
              <a:rPr lang="zh-CN" altLang="en-US" sz="1400" dirty="0">
                <a:latin typeface="微软雅黑" panose="020B0503020204020204" pitchFamily="34" charset="-122"/>
                <a:ea typeface="微软雅黑" panose="020B0503020204020204" pitchFamily="34" charset="-122"/>
              </a:rPr>
              <a:t>调度方案</a:t>
            </a:r>
            <a:endParaRPr lang="en-US" altLang="zh-CN" sz="1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75088952"/>
      </p:ext>
    </p:extLst>
  </p:cSld>
  <p:clrMapOvr>
    <a:masterClrMapping/>
  </p:clrMapOvr>
  <mc:AlternateContent xmlns:mc="http://schemas.openxmlformats.org/markup-compatibility/2006">
    <mc:Choice xmlns:p14="http://schemas.microsoft.com/office/powerpoint/2010/main" Requires="p14">
      <p:transition p14:dur="0" advTm="20822"/>
    </mc:Choice>
    <mc:Fallback>
      <p:transition advTm="20822"/>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2"/>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3"/>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378927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多</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调度系统结构</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二、多</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调度系统设计</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矩形 1">
            <a:extLst>
              <a:ext uri="{FF2B5EF4-FFF2-40B4-BE49-F238E27FC236}">
                <a16:creationId xmlns:a16="http://schemas.microsoft.com/office/drawing/2014/main" id="{B680A47E-6977-43B9-8DCD-63DD6F6DC284}"/>
              </a:ext>
            </a:extLst>
          </p:cNvPr>
          <p:cNvSpPr/>
          <p:nvPr/>
        </p:nvSpPr>
        <p:spPr>
          <a:xfrm>
            <a:off x="548558" y="1622527"/>
            <a:ext cx="8665961" cy="400110"/>
          </a:xfrm>
          <a:prstGeom prst="rect">
            <a:avLst/>
          </a:prstGeom>
        </p:spPr>
        <p:txBody>
          <a:bodyPr wrap="square">
            <a:spAutoFit/>
          </a:bodyPr>
          <a:lstStyle/>
          <a:p>
            <a:r>
              <a:rPr lang="zh-CN" altLang="en-US" sz="2000" b="1" dirty="0">
                <a:latin typeface="微软雅黑" panose="020B0503020204020204" pitchFamily="34" charset="-122"/>
                <a:ea typeface="微软雅黑" panose="020B0503020204020204" pitchFamily="34" charset="-122"/>
              </a:rPr>
              <a:t>混合式结构：</a:t>
            </a:r>
            <a:r>
              <a:rPr lang="zh-CN" altLang="en-US" dirty="0">
                <a:latin typeface="微软雅黑" panose="020B0503020204020204" pitchFamily="34" charset="-122"/>
                <a:ea typeface="微软雅黑" panose="020B0503020204020204" pitchFamily="34" charset="-122"/>
              </a:rPr>
              <a:t>总体呈分布式，全局管理</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与各资源</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间呈集中控制式。</a:t>
            </a:r>
            <a:endParaRPr lang="en-US" altLang="zh-CN" sz="2000" dirty="0">
              <a:latin typeface="微软雅黑" panose="020B0503020204020204" pitchFamily="34" charset="-122"/>
              <a:ea typeface="微软雅黑" panose="020B0503020204020204" pitchFamily="34" charset="-122"/>
            </a:endParaRPr>
          </a:p>
        </p:txBody>
      </p:sp>
      <p:graphicFrame>
        <p:nvGraphicFramePr>
          <p:cNvPr id="9" name="对象 8">
            <a:extLst>
              <a:ext uri="{FF2B5EF4-FFF2-40B4-BE49-F238E27FC236}">
                <a16:creationId xmlns:a16="http://schemas.microsoft.com/office/drawing/2014/main" id="{6F1720A6-8E74-41F3-90C3-F58AE8FF53CC}"/>
              </a:ext>
            </a:extLst>
          </p:cNvPr>
          <p:cNvGraphicFramePr>
            <a:graphicFrameLocks noChangeAspect="1"/>
          </p:cNvGraphicFramePr>
          <p:nvPr>
            <p:extLst>
              <p:ext uri="{D42A27DB-BD31-4B8C-83A1-F6EECF244321}">
                <p14:modId xmlns:p14="http://schemas.microsoft.com/office/powerpoint/2010/main" val="2695070542"/>
              </p:ext>
            </p:extLst>
          </p:nvPr>
        </p:nvGraphicFramePr>
        <p:xfrm>
          <a:off x="1403564" y="2469979"/>
          <a:ext cx="6836933" cy="3373878"/>
        </p:xfrm>
        <a:graphic>
          <a:graphicData uri="http://schemas.openxmlformats.org/presentationml/2006/ole">
            <mc:AlternateContent xmlns:mc="http://schemas.openxmlformats.org/markup-compatibility/2006">
              <mc:Choice xmlns:v="urn:schemas-microsoft-com:vml" Requires="v">
                <p:oleObj spid="_x0000_s1099" name="Visio" r:id="rId7" imgW="2867085" imgH="1409762" progId="Visio.Drawing.15">
                  <p:embed/>
                </p:oleObj>
              </mc:Choice>
              <mc:Fallback>
                <p:oleObj name="Visio" r:id="rId7" imgW="2867085" imgH="1409762" progId="Visio.Drawing.15">
                  <p:embed/>
                  <p:pic>
                    <p:nvPicPr>
                      <p:cNvPr id="3" name="对象 2">
                        <a:extLst>
                          <a:ext uri="{FF2B5EF4-FFF2-40B4-BE49-F238E27FC236}">
                            <a16:creationId xmlns:a16="http://schemas.microsoft.com/office/drawing/2014/main" id="{32977406-25B9-47F6-A2D1-89B9C4CBE68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03564" y="2469979"/>
                        <a:ext cx="6836933" cy="3373878"/>
                      </a:xfrm>
                      <a:prstGeom prst="rect">
                        <a:avLst/>
                      </a:prstGeom>
                      <a:noFill/>
                    </p:spPr>
                  </p:pic>
                </p:oleObj>
              </mc:Fallback>
            </mc:AlternateContent>
          </a:graphicData>
        </a:graphic>
      </p:graphicFrame>
    </p:spTree>
    <p:extLst>
      <p:ext uri="{BB962C8B-B14F-4D97-AF65-F5344CB8AC3E}">
        <p14:creationId xmlns:p14="http://schemas.microsoft.com/office/powerpoint/2010/main" val="594734548"/>
      </p:ext>
    </p:extLst>
  </p:cSld>
  <p:clrMapOvr>
    <a:masterClrMapping/>
  </p:clrMapOvr>
  <mc:AlternateContent xmlns:mc="http://schemas.openxmlformats.org/markup-compatibility/2006">
    <mc:Choice xmlns:p14="http://schemas.microsoft.com/office/powerpoint/2010/main" Requires="p14">
      <p:transition p14:dur="0" advTm="12609"/>
    </mc:Choice>
    <mc:Fallback>
      <p:transition advTm="12609"/>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48"/>
          <p:cNvSpPr txBox="1"/>
          <p:nvPr/>
        </p:nvSpPr>
        <p:spPr>
          <a:xfrm>
            <a:off x="3954530" y="1963114"/>
            <a:ext cx="3766221" cy="1477328"/>
          </a:xfrm>
          <a:prstGeom prst="rect">
            <a:avLst/>
          </a:prstGeom>
          <a:noFill/>
        </p:spPr>
        <p:txBody>
          <a:bodyPr wrap="square" lIns="0" tIns="0" rIns="0" bIns="0" rtlCol="0">
            <a:spAutoFit/>
          </a:bodyPr>
          <a:lstStyle/>
          <a:p>
            <a:pPr algn="ctr"/>
            <a:r>
              <a:rPr lang="en-US" altLang="zh-CN" sz="48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4800" b="1" dirty="0">
                <a:solidFill>
                  <a:schemeClr val="accent1"/>
                </a:solidFill>
                <a:latin typeface="微软雅黑" panose="020B0503020204020204" pitchFamily="34" charset="-122"/>
                <a:ea typeface="微软雅黑" panose="020B0503020204020204" pitchFamily="34" charset="-122"/>
                <a:cs typeface="+mn-ea"/>
                <a:sym typeface="+mn-lt"/>
              </a:rPr>
              <a:t>间的协作机制</a:t>
            </a:r>
            <a:endParaRPr lang="en-GB" altLang="zh-CN" sz="48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15" name="矩形 259"/>
          <p:cNvSpPr>
            <a:spLocks noChangeArrowheads="1"/>
          </p:cNvSpPr>
          <p:nvPr/>
        </p:nvSpPr>
        <p:spPr bwMode="auto">
          <a:xfrm>
            <a:off x="2276143" y="1859240"/>
            <a:ext cx="1647332" cy="1685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0350" cap="all" spc="225" dirty="0">
                <a:solidFill>
                  <a:schemeClr val="accent1"/>
                </a:solidFill>
                <a:latin typeface="Impact" panose="020B0806030902050204" pitchFamily="34" charset="0"/>
                <a:cs typeface="Arial" panose="020B0604020202020204" pitchFamily="34" charset="0"/>
              </a:rPr>
              <a:t>03</a:t>
            </a:r>
            <a:endParaRPr lang="zh-CN" altLang="en-US" sz="10350" cap="all" spc="225" dirty="0">
              <a:solidFill>
                <a:schemeClr val="accent1"/>
              </a:solidFill>
              <a:latin typeface="Impact" panose="020B0806030902050204" pitchFamily="34" charset="0"/>
              <a:cs typeface="Arial" panose="020B0604020202020204" pitchFamily="34" charset="0"/>
            </a:endParaRPr>
          </a:p>
        </p:txBody>
      </p:sp>
      <p:sp>
        <p:nvSpPr>
          <p:cNvPr id="6" name="Freeform 6"/>
          <p:cNvSpPr>
            <a:spLocks/>
          </p:cNvSpPr>
          <p:nvPr/>
        </p:nvSpPr>
        <p:spPr bwMode="auto">
          <a:xfrm>
            <a:off x="265" y="4952514"/>
            <a:ext cx="9643533" cy="1376054"/>
          </a:xfrm>
          <a:custGeom>
            <a:avLst/>
            <a:gdLst>
              <a:gd name="T0" fmla="*/ 1115 w 5702"/>
              <a:gd name="T1" fmla="*/ 0 h 1219"/>
              <a:gd name="T2" fmla="*/ 1277 w 5702"/>
              <a:gd name="T3" fmla="*/ 0 h 1219"/>
              <a:gd name="T4" fmla="*/ 1428 w 5702"/>
              <a:gd name="T5" fmla="*/ 2 h 1219"/>
              <a:gd name="T6" fmla="*/ 1569 w 5702"/>
              <a:gd name="T7" fmla="*/ 2 h 1219"/>
              <a:gd name="T8" fmla="*/ 1698 w 5702"/>
              <a:gd name="T9" fmla="*/ 4 h 1219"/>
              <a:gd name="T10" fmla="*/ 1816 w 5702"/>
              <a:gd name="T11" fmla="*/ 6 h 1219"/>
              <a:gd name="T12" fmla="*/ 1922 w 5702"/>
              <a:gd name="T13" fmla="*/ 7 h 1219"/>
              <a:gd name="T14" fmla="*/ 2018 w 5702"/>
              <a:gd name="T15" fmla="*/ 11 h 1219"/>
              <a:gd name="T16" fmla="*/ 2102 w 5702"/>
              <a:gd name="T17" fmla="*/ 14 h 1219"/>
              <a:gd name="T18" fmla="*/ 2201 w 5702"/>
              <a:gd name="T19" fmla="*/ 20 h 1219"/>
              <a:gd name="T20" fmla="*/ 2293 w 5702"/>
              <a:gd name="T21" fmla="*/ 32 h 1219"/>
              <a:gd name="T22" fmla="*/ 2375 w 5702"/>
              <a:gd name="T23" fmla="*/ 46 h 1219"/>
              <a:gd name="T24" fmla="*/ 2452 w 5702"/>
              <a:gd name="T25" fmla="*/ 63 h 1219"/>
              <a:gd name="T26" fmla="*/ 2518 w 5702"/>
              <a:gd name="T27" fmla="*/ 84 h 1219"/>
              <a:gd name="T28" fmla="*/ 2579 w 5702"/>
              <a:gd name="T29" fmla="*/ 107 h 1219"/>
              <a:gd name="T30" fmla="*/ 2633 w 5702"/>
              <a:gd name="T31" fmla="*/ 131 h 1219"/>
              <a:gd name="T32" fmla="*/ 2680 w 5702"/>
              <a:gd name="T33" fmla="*/ 157 h 1219"/>
              <a:gd name="T34" fmla="*/ 2722 w 5702"/>
              <a:gd name="T35" fmla="*/ 185 h 1219"/>
              <a:gd name="T36" fmla="*/ 2756 w 5702"/>
              <a:gd name="T37" fmla="*/ 213 h 1219"/>
              <a:gd name="T38" fmla="*/ 2788 w 5702"/>
              <a:gd name="T39" fmla="*/ 241 h 1219"/>
              <a:gd name="T40" fmla="*/ 2812 w 5702"/>
              <a:gd name="T41" fmla="*/ 269 h 1219"/>
              <a:gd name="T42" fmla="*/ 2835 w 5702"/>
              <a:gd name="T43" fmla="*/ 295 h 1219"/>
              <a:gd name="T44" fmla="*/ 2852 w 5702"/>
              <a:gd name="T45" fmla="*/ 319 h 1219"/>
              <a:gd name="T46" fmla="*/ 2868 w 5702"/>
              <a:gd name="T47" fmla="*/ 295 h 1219"/>
              <a:gd name="T48" fmla="*/ 2891 w 5702"/>
              <a:gd name="T49" fmla="*/ 269 h 1219"/>
              <a:gd name="T50" fmla="*/ 2915 w 5702"/>
              <a:gd name="T51" fmla="*/ 241 h 1219"/>
              <a:gd name="T52" fmla="*/ 2946 w 5702"/>
              <a:gd name="T53" fmla="*/ 213 h 1219"/>
              <a:gd name="T54" fmla="*/ 2981 w 5702"/>
              <a:gd name="T55" fmla="*/ 185 h 1219"/>
              <a:gd name="T56" fmla="*/ 3023 w 5702"/>
              <a:gd name="T57" fmla="*/ 157 h 1219"/>
              <a:gd name="T58" fmla="*/ 3070 w 5702"/>
              <a:gd name="T59" fmla="*/ 131 h 1219"/>
              <a:gd name="T60" fmla="*/ 3124 w 5702"/>
              <a:gd name="T61" fmla="*/ 107 h 1219"/>
              <a:gd name="T62" fmla="*/ 3185 w 5702"/>
              <a:gd name="T63" fmla="*/ 84 h 1219"/>
              <a:gd name="T64" fmla="*/ 3253 w 5702"/>
              <a:gd name="T65" fmla="*/ 63 h 1219"/>
              <a:gd name="T66" fmla="*/ 3328 w 5702"/>
              <a:gd name="T67" fmla="*/ 46 h 1219"/>
              <a:gd name="T68" fmla="*/ 3409 w 5702"/>
              <a:gd name="T69" fmla="*/ 32 h 1219"/>
              <a:gd name="T70" fmla="*/ 3502 w 5702"/>
              <a:gd name="T71" fmla="*/ 20 h 1219"/>
              <a:gd name="T72" fmla="*/ 3601 w 5702"/>
              <a:gd name="T73" fmla="*/ 14 h 1219"/>
              <a:gd name="T74" fmla="*/ 3684 w 5702"/>
              <a:gd name="T75" fmla="*/ 11 h 1219"/>
              <a:gd name="T76" fmla="*/ 3780 w 5702"/>
              <a:gd name="T77" fmla="*/ 7 h 1219"/>
              <a:gd name="T78" fmla="*/ 3886 w 5702"/>
              <a:gd name="T79" fmla="*/ 6 h 1219"/>
              <a:gd name="T80" fmla="*/ 4005 w 5702"/>
              <a:gd name="T81" fmla="*/ 4 h 1219"/>
              <a:gd name="T82" fmla="*/ 4134 w 5702"/>
              <a:gd name="T83" fmla="*/ 2 h 1219"/>
              <a:gd name="T84" fmla="*/ 4275 w 5702"/>
              <a:gd name="T85" fmla="*/ 2 h 1219"/>
              <a:gd name="T86" fmla="*/ 4426 w 5702"/>
              <a:gd name="T87" fmla="*/ 0 h 1219"/>
              <a:gd name="T88" fmla="*/ 4588 w 5702"/>
              <a:gd name="T89" fmla="*/ 0 h 1219"/>
              <a:gd name="T90" fmla="*/ 4799 w 5702"/>
              <a:gd name="T91" fmla="*/ 0 h 1219"/>
              <a:gd name="T92" fmla="*/ 4999 w 5702"/>
              <a:gd name="T93" fmla="*/ 2 h 1219"/>
              <a:gd name="T94" fmla="*/ 5189 w 5702"/>
              <a:gd name="T95" fmla="*/ 4 h 1219"/>
              <a:gd name="T96" fmla="*/ 5368 w 5702"/>
              <a:gd name="T97" fmla="*/ 6 h 1219"/>
              <a:gd name="T98" fmla="*/ 5541 w 5702"/>
              <a:gd name="T99" fmla="*/ 7 h 1219"/>
              <a:gd name="T100" fmla="*/ 5702 w 5702"/>
              <a:gd name="T101" fmla="*/ 9 h 1219"/>
              <a:gd name="T102" fmla="*/ 5702 w 5702"/>
              <a:gd name="T103" fmla="*/ 1219 h 1219"/>
              <a:gd name="T104" fmla="*/ 0 w 5702"/>
              <a:gd name="T105" fmla="*/ 1219 h 1219"/>
              <a:gd name="T106" fmla="*/ 0 w 5702"/>
              <a:gd name="T107" fmla="*/ 9 h 1219"/>
              <a:gd name="T108" fmla="*/ 164 w 5702"/>
              <a:gd name="T109" fmla="*/ 7 h 1219"/>
              <a:gd name="T110" fmla="*/ 335 w 5702"/>
              <a:gd name="T111" fmla="*/ 6 h 1219"/>
              <a:gd name="T112" fmla="*/ 514 w 5702"/>
              <a:gd name="T113" fmla="*/ 4 h 1219"/>
              <a:gd name="T114" fmla="*/ 704 w 5702"/>
              <a:gd name="T115" fmla="*/ 2 h 1219"/>
              <a:gd name="T116" fmla="*/ 904 w 5702"/>
              <a:gd name="T117" fmla="*/ 0 h 1219"/>
              <a:gd name="T118" fmla="*/ 1115 w 5702"/>
              <a:gd name="T119" fmla="*/ 0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2" h="1219">
                <a:moveTo>
                  <a:pt x="1115" y="0"/>
                </a:moveTo>
                <a:lnTo>
                  <a:pt x="1277" y="0"/>
                </a:lnTo>
                <a:lnTo>
                  <a:pt x="1428" y="2"/>
                </a:lnTo>
                <a:lnTo>
                  <a:pt x="1569" y="2"/>
                </a:lnTo>
                <a:lnTo>
                  <a:pt x="1698" y="4"/>
                </a:lnTo>
                <a:lnTo>
                  <a:pt x="1816" y="6"/>
                </a:lnTo>
                <a:lnTo>
                  <a:pt x="1922" y="7"/>
                </a:lnTo>
                <a:lnTo>
                  <a:pt x="2018" y="11"/>
                </a:lnTo>
                <a:lnTo>
                  <a:pt x="2102" y="14"/>
                </a:lnTo>
                <a:lnTo>
                  <a:pt x="2201" y="20"/>
                </a:lnTo>
                <a:lnTo>
                  <a:pt x="2293" y="32"/>
                </a:lnTo>
                <a:lnTo>
                  <a:pt x="2375" y="46"/>
                </a:lnTo>
                <a:lnTo>
                  <a:pt x="2452" y="63"/>
                </a:lnTo>
                <a:lnTo>
                  <a:pt x="2518" y="84"/>
                </a:lnTo>
                <a:lnTo>
                  <a:pt x="2579" y="107"/>
                </a:lnTo>
                <a:lnTo>
                  <a:pt x="2633" y="131"/>
                </a:lnTo>
                <a:lnTo>
                  <a:pt x="2680" y="157"/>
                </a:lnTo>
                <a:lnTo>
                  <a:pt x="2722" y="185"/>
                </a:lnTo>
                <a:lnTo>
                  <a:pt x="2756" y="213"/>
                </a:lnTo>
                <a:lnTo>
                  <a:pt x="2788" y="241"/>
                </a:lnTo>
                <a:lnTo>
                  <a:pt x="2812" y="269"/>
                </a:lnTo>
                <a:lnTo>
                  <a:pt x="2835" y="295"/>
                </a:lnTo>
                <a:lnTo>
                  <a:pt x="2852" y="319"/>
                </a:lnTo>
                <a:lnTo>
                  <a:pt x="2868" y="295"/>
                </a:lnTo>
                <a:lnTo>
                  <a:pt x="2891" y="269"/>
                </a:lnTo>
                <a:lnTo>
                  <a:pt x="2915" y="241"/>
                </a:lnTo>
                <a:lnTo>
                  <a:pt x="2946" y="213"/>
                </a:lnTo>
                <a:lnTo>
                  <a:pt x="2981" y="185"/>
                </a:lnTo>
                <a:lnTo>
                  <a:pt x="3023" y="157"/>
                </a:lnTo>
                <a:lnTo>
                  <a:pt x="3070" y="131"/>
                </a:lnTo>
                <a:lnTo>
                  <a:pt x="3124" y="107"/>
                </a:lnTo>
                <a:lnTo>
                  <a:pt x="3185" y="84"/>
                </a:lnTo>
                <a:lnTo>
                  <a:pt x="3253" y="63"/>
                </a:lnTo>
                <a:lnTo>
                  <a:pt x="3328" y="46"/>
                </a:lnTo>
                <a:lnTo>
                  <a:pt x="3409" y="32"/>
                </a:lnTo>
                <a:lnTo>
                  <a:pt x="3502" y="20"/>
                </a:lnTo>
                <a:lnTo>
                  <a:pt x="3601" y="14"/>
                </a:lnTo>
                <a:lnTo>
                  <a:pt x="3684" y="11"/>
                </a:lnTo>
                <a:lnTo>
                  <a:pt x="3780" y="7"/>
                </a:lnTo>
                <a:lnTo>
                  <a:pt x="3886" y="6"/>
                </a:lnTo>
                <a:lnTo>
                  <a:pt x="4005" y="4"/>
                </a:lnTo>
                <a:lnTo>
                  <a:pt x="4134" y="2"/>
                </a:lnTo>
                <a:lnTo>
                  <a:pt x="4275" y="2"/>
                </a:lnTo>
                <a:lnTo>
                  <a:pt x="4426" y="0"/>
                </a:lnTo>
                <a:lnTo>
                  <a:pt x="4588" y="0"/>
                </a:lnTo>
                <a:lnTo>
                  <a:pt x="4799" y="0"/>
                </a:lnTo>
                <a:lnTo>
                  <a:pt x="4999" y="2"/>
                </a:lnTo>
                <a:lnTo>
                  <a:pt x="5189" y="4"/>
                </a:lnTo>
                <a:lnTo>
                  <a:pt x="5368" y="6"/>
                </a:lnTo>
                <a:lnTo>
                  <a:pt x="5541" y="7"/>
                </a:lnTo>
                <a:lnTo>
                  <a:pt x="5702" y="9"/>
                </a:lnTo>
                <a:lnTo>
                  <a:pt x="5702" y="1219"/>
                </a:lnTo>
                <a:lnTo>
                  <a:pt x="0" y="1219"/>
                </a:lnTo>
                <a:lnTo>
                  <a:pt x="0" y="9"/>
                </a:lnTo>
                <a:lnTo>
                  <a:pt x="164" y="7"/>
                </a:lnTo>
                <a:lnTo>
                  <a:pt x="335" y="6"/>
                </a:lnTo>
                <a:lnTo>
                  <a:pt x="514" y="4"/>
                </a:lnTo>
                <a:lnTo>
                  <a:pt x="704" y="2"/>
                </a:lnTo>
                <a:lnTo>
                  <a:pt x="904" y="0"/>
                </a:lnTo>
                <a:lnTo>
                  <a:pt x="1115"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7" name="Freeform 7"/>
          <p:cNvSpPr>
            <a:spLocks/>
          </p:cNvSpPr>
          <p:nvPr/>
        </p:nvSpPr>
        <p:spPr bwMode="auto">
          <a:xfrm>
            <a:off x="265" y="4750451"/>
            <a:ext cx="9643533" cy="444763"/>
          </a:xfrm>
          <a:custGeom>
            <a:avLst/>
            <a:gdLst>
              <a:gd name="T0" fmla="*/ 1184 w 5702"/>
              <a:gd name="T1" fmla="*/ 0 h 394"/>
              <a:gd name="T2" fmla="*/ 1492 w 5702"/>
              <a:gd name="T3" fmla="*/ 2 h 394"/>
              <a:gd name="T4" fmla="*/ 1754 w 5702"/>
              <a:gd name="T5" fmla="*/ 5 h 394"/>
              <a:gd name="T6" fmla="*/ 1968 w 5702"/>
              <a:gd name="T7" fmla="*/ 11 h 394"/>
              <a:gd name="T8" fmla="*/ 2156 w 5702"/>
              <a:gd name="T9" fmla="*/ 19 h 394"/>
              <a:gd name="T10" fmla="*/ 2333 w 5702"/>
              <a:gd name="T11" fmla="*/ 42 h 394"/>
              <a:gd name="T12" fmla="*/ 2480 w 5702"/>
              <a:gd name="T13" fmla="*/ 78 h 394"/>
              <a:gd name="T14" fmla="*/ 2598 w 5702"/>
              <a:gd name="T15" fmla="*/ 122 h 394"/>
              <a:gd name="T16" fmla="*/ 2690 w 5702"/>
              <a:gd name="T17" fmla="*/ 172 h 394"/>
              <a:gd name="T18" fmla="*/ 2763 w 5702"/>
              <a:gd name="T19" fmla="*/ 225 h 394"/>
              <a:gd name="T20" fmla="*/ 2816 w 5702"/>
              <a:gd name="T21" fmla="*/ 277 h 394"/>
              <a:gd name="T22" fmla="*/ 2852 w 5702"/>
              <a:gd name="T23" fmla="*/ 326 h 394"/>
              <a:gd name="T24" fmla="*/ 2887 w 5702"/>
              <a:gd name="T25" fmla="*/ 277 h 394"/>
              <a:gd name="T26" fmla="*/ 2939 w 5702"/>
              <a:gd name="T27" fmla="*/ 225 h 394"/>
              <a:gd name="T28" fmla="*/ 3012 w 5702"/>
              <a:gd name="T29" fmla="*/ 172 h 394"/>
              <a:gd name="T30" fmla="*/ 3105 w 5702"/>
              <a:gd name="T31" fmla="*/ 122 h 394"/>
              <a:gd name="T32" fmla="*/ 3223 w 5702"/>
              <a:gd name="T33" fmla="*/ 78 h 394"/>
              <a:gd name="T34" fmla="*/ 3369 w 5702"/>
              <a:gd name="T35" fmla="*/ 42 h 394"/>
              <a:gd name="T36" fmla="*/ 3547 w 5702"/>
              <a:gd name="T37" fmla="*/ 19 h 394"/>
              <a:gd name="T38" fmla="*/ 3735 w 5702"/>
              <a:gd name="T39" fmla="*/ 11 h 394"/>
              <a:gd name="T40" fmla="*/ 3949 w 5702"/>
              <a:gd name="T41" fmla="*/ 5 h 394"/>
              <a:gd name="T42" fmla="*/ 4210 w 5702"/>
              <a:gd name="T43" fmla="*/ 2 h 394"/>
              <a:gd name="T44" fmla="*/ 4519 w 5702"/>
              <a:gd name="T45" fmla="*/ 0 h 394"/>
              <a:gd name="T46" fmla="*/ 4907 w 5702"/>
              <a:gd name="T47" fmla="*/ 0 h 394"/>
              <a:gd name="T48" fmla="*/ 5318 w 5702"/>
              <a:gd name="T49" fmla="*/ 2 h 394"/>
              <a:gd name="T50" fmla="*/ 5702 w 5702"/>
              <a:gd name="T51" fmla="*/ 5 h 394"/>
              <a:gd name="T52" fmla="*/ 5513 w 5702"/>
              <a:gd name="T53" fmla="*/ 72 h 394"/>
              <a:gd name="T54" fmla="*/ 5116 w 5702"/>
              <a:gd name="T55" fmla="*/ 70 h 394"/>
              <a:gd name="T56" fmla="*/ 4689 w 5702"/>
              <a:gd name="T57" fmla="*/ 68 h 394"/>
              <a:gd name="T58" fmla="*/ 4358 w 5702"/>
              <a:gd name="T59" fmla="*/ 70 h 394"/>
              <a:gd name="T60" fmla="*/ 4073 w 5702"/>
              <a:gd name="T61" fmla="*/ 72 h 394"/>
              <a:gd name="T62" fmla="*/ 3836 w 5702"/>
              <a:gd name="T63" fmla="*/ 75 h 394"/>
              <a:gd name="T64" fmla="*/ 3648 w 5702"/>
              <a:gd name="T65" fmla="*/ 80 h 394"/>
              <a:gd name="T66" fmla="*/ 3455 w 5702"/>
              <a:gd name="T67" fmla="*/ 98 h 394"/>
              <a:gd name="T68" fmla="*/ 3293 w 5702"/>
              <a:gd name="T69" fmla="*/ 127 h 394"/>
              <a:gd name="T70" fmla="*/ 3162 w 5702"/>
              <a:gd name="T71" fmla="*/ 167 h 394"/>
              <a:gd name="T72" fmla="*/ 3056 w 5702"/>
              <a:gd name="T73" fmla="*/ 214 h 394"/>
              <a:gd name="T74" fmla="*/ 2974 w 5702"/>
              <a:gd name="T75" fmla="*/ 266 h 394"/>
              <a:gd name="T76" fmla="*/ 2911 w 5702"/>
              <a:gd name="T77" fmla="*/ 320 h 394"/>
              <a:gd name="T78" fmla="*/ 2868 w 5702"/>
              <a:gd name="T79" fmla="*/ 371 h 394"/>
              <a:gd name="T80" fmla="*/ 2835 w 5702"/>
              <a:gd name="T81" fmla="*/ 371 h 394"/>
              <a:gd name="T82" fmla="*/ 2791 w 5702"/>
              <a:gd name="T83" fmla="*/ 320 h 394"/>
              <a:gd name="T84" fmla="*/ 2730 w 5702"/>
              <a:gd name="T85" fmla="*/ 266 h 394"/>
              <a:gd name="T86" fmla="*/ 2647 w 5702"/>
              <a:gd name="T87" fmla="*/ 214 h 394"/>
              <a:gd name="T88" fmla="*/ 2542 w 5702"/>
              <a:gd name="T89" fmla="*/ 167 h 394"/>
              <a:gd name="T90" fmla="*/ 2410 w 5702"/>
              <a:gd name="T91" fmla="*/ 127 h 394"/>
              <a:gd name="T92" fmla="*/ 2248 w 5702"/>
              <a:gd name="T93" fmla="*/ 98 h 394"/>
              <a:gd name="T94" fmla="*/ 2055 w 5702"/>
              <a:gd name="T95" fmla="*/ 80 h 394"/>
              <a:gd name="T96" fmla="*/ 1867 w 5702"/>
              <a:gd name="T97" fmla="*/ 75 h 394"/>
              <a:gd name="T98" fmla="*/ 1630 w 5702"/>
              <a:gd name="T99" fmla="*/ 72 h 394"/>
              <a:gd name="T100" fmla="*/ 1344 w 5702"/>
              <a:gd name="T101" fmla="*/ 70 h 394"/>
              <a:gd name="T102" fmla="*/ 1014 w 5702"/>
              <a:gd name="T103" fmla="*/ 68 h 394"/>
              <a:gd name="T104" fmla="*/ 587 w 5702"/>
              <a:gd name="T105" fmla="*/ 70 h 394"/>
              <a:gd name="T106" fmla="*/ 190 w 5702"/>
              <a:gd name="T107" fmla="*/ 72 h 394"/>
              <a:gd name="T108" fmla="*/ 0 w 5702"/>
              <a:gd name="T109" fmla="*/ 5 h 394"/>
              <a:gd name="T110" fmla="*/ 385 w 5702"/>
              <a:gd name="T111" fmla="*/ 2 h 394"/>
              <a:gd name="T112" fmla="*/ 796 w 5702"/>
              <a:gd name="T113"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02" h="394">
                <a:moveTo>
                  <a:pt x="1014" y="0"/>
                </a:moveTo>
                <a:lnTo>
                  <a:pt x="1184" y="0"/>
                </a:lnTo>
                <a:lnTo>
                  <a:pt x="1344" y="0"/>
                </a:lnTo>
                <a:lnTo>
                  <a:pt x="1492" y="2"/>
                </a:lnTo>
                <a:lnTo>
                  <a:pt x="1630" y="4"/>
                </a:lnTo>
                <a:lnTo>
                  <a:pt x="1754" y="5"/>
                </a:lnTo>
                <a:lnTo>
                  <a:pt x="1867" y="7"/>
                </a:lnTo>
                <a:lnTo>
                  <a:pt x="1968" y="11"/>
                </a:lnTo>
                <a:lnTo>
                  <a:pt x="2055" y="12"/>
                </a:lnTo>
                <a:lnTo>
                  <a:pt x="2156" y="19"/>
                </a:lnTo>
                <a:lnTo>
                  <a:pt x="2248" y="30"/>
                </a:lnTo>
                <a:lnTo>
                  <a:pt x="2333" y="42"/>
                </a:lnTo>
                <a:lnTo>
                  <a:pt x="2410" y="59"/>
                </a:lnTo>
                <a:lnTo>
                  <a:pt x="2480" y="78"/>
                </a:lnTo>
                <a:lnTo>
                  <a:pt x="2542" y="99"/>
                </a:lnTo>
                <a:lnTo>
                  <a:pt x="2598" y="122"/>
                </a:lnTo>
                <a:lnTo>
                  <a:pt x="2647" y="146"/>
                </a:lnTo>
                <a:lnTo>
                  <a:pt x="2690" y="172"/>
                </a:lnTo>
                <a:lnTo>
                  <a:pt x="2730" y="199"/>
                </a:lnTo>
                <a:lnTo>
                  <a:pt x="2763" y="225"/>
                </a:lnTo>
                <a:lnTo>
                  <a:pt x="2791" y="253"/>
                </a:lnTo>
                <a:lnTo>
                  <a:pt x="2816" y="277"/>
                </a:lnTo>
                <a:lnTo>
                  <a:pt x="2835" y="303"/>
                </a:lnTo>
                <a:lnTo>
                  <a:pt x="2852" y="326"/>
                </a:lnTo>
                <a:lnTo>
                  <a:pt x="2868" y="303"/>
                </a:lnTo>
                <a:lnTo>
                  <a:pt x="2887" y="277"/>
                </a:lnTo>
                <a:lnTo>
                  <a:pt x="2911" y="253"/>
                </a:lnTo>
                <a:lnTo>
                  <a:pt x="2939" y="225"/>
                </a:lnTo>
                <a:lnTo>
                  <a:pt x="2974" y="199"/>
                </a:lnTo>
                <a:lnTo>
                  <a:pt x="3012" y="172"/>
                </a:lnTo>
                <a:lnTo>
                  <a:pt x="3056" y="146"/>
                </a:lnTo>
                <a:lnTo>
                  <a:pt x="3105" y="122"/>
                </a:lnTo>
                <a:lnTo>
                  <a:pt x="3162" y="99"/>
                </a:lnTo>
                <a:lnTo>
                  <a:pt x="3223" y="78"/>
                </a:lnTo>
                <a:lnTo>
                  <a:pt x="3293" y="59"/>
                </a:lnTo>
                <a:lnTo>
                  <a:pt x="3369" y="42"/>
                </a:lnTo>
                <a:lnTo>
                  <a:pt x="3455" y="30"/>
                </a:lnTo>
                <a:lnTo>
                  <a:pt x="3547" y="19"/>
                </a:lnTo>
                <a:lnTo>
                  <a:pt x="3648" y="12"/>
                </a:lnTo>
                <a:lnTo>
                  <a:pt x="3735" y="11"/>
                </a:lnTo>
                <a:lnTo>
                  <a:pt x="3836" y="7"/>
                </a:lnTo>
                <a:lnTo>
                  <a:pt x="3949" y="5"/>
                </a:lnTo>
                <a:lnTo>
                  <a:pt x="4073" y="4"/>
                </a:lnTo>
                <a:lnTo>
                  <a:pt x="4210" y="2"/>
                </a:lnTo>
                <a:lnTo>
                  <a:pt x="4358" y="0"/>
                </a:lnTo>
                <a:lnTo>
                  <a:pt x="4519" y="0"/>
                </a:lnTo>
                <a:lnTo>
                  <a:pt x="4689" y="0"/>
                </a:lnTo>
                <a:lnTo>
                  <a:pt x="4907" y="0"/>
                </a:lnTo>
                <a:lnTo>
                  <a:pt x="5116" y="2"/>
                </a:lnTo>
                <a:lnTo>
                  <a:pt x="5318" y="2"/>
                </a:lnTo>
                <a:lnTo>
                  <a:pt x="5513" y="4"/>
                </a:lnTo>
                <a:lnTo>
                  <a:pt x="5702" y="5"/>
                </a:lnTo>
                <a:lnTo>
                  <a:pt x="5702" y="73"/>
                </a:lnTo>
                <a:lnTo>
                  <a:pt x="5513" y="72"/>
                </a:lnTo>
                <a:lnTo>
                  <a:pt x="5318" y="70"/>
                </a:lnTo>
                <a:lnTo>
                  <a:pt x="5116" y="70"/>
                </a:lnTo>
                <a:lnTo>
                  <a:pt x="4907" y="68"/>
                </a:lnTo>
                <a:lnTo>
                  <a:pt x="4689" y="68"/>
                </a:lnTo>
                <a:lnTo>
                  <a:pt x="4519" y="68"/>
                </a:lnTo>
                <a:lnTo>
                  <a:pt x="4358" y="70"/>
                </a:lnTo>
                <a:lnTo>
                  <a:pt x="4210" y="70"/>
                </a:lnTo>
                <a:lnTo>
                  <a:pt x="4073" y="72"/>
                </a:lnTo>
                <a:lnTo>
                  <a:pt x="3949" y="73"/>
                </a:lnTo>
                <a:lnTo>
                  <a:pt x="3836" y="75"/>
                </a:lnTo>
                <a:lnTo>
                  <a:pt x="3735" y="78"/>
                </a:lnTo>
                <a:lnTo>
                  <a:pt x="3648" y="80"/>
                </a:lnTo>
                <a:lnTo>
                  <a:pt x="3547" y="87"/>
                </a:lnTo>
                <a:lnTo>
                  <a:pt x="3455" y="98"/>
                </a:lnTo>
                <a:lnTo>
                  <a:pt x="3369" y="110"/>
                </a:lnTo>
                <a:lnTo>
                  <a:pt x="3293" y="127"/>
                </a:lnTo>
                <a:lnTo>
                  <a:pt x="3223" y="146"/>
                </a:lnTo>
                <a:lnTo>
                  <a:pt x="3162" y="167"/>
                </a:lnTo>
                <a:lnTo>
                  <a:pt x="3105" y="190"/>
                </a:lnTo>
                <a:lnTo>
                  <a:pt x="3056" y="214"/>
                </a:lnTo>
                <a:lnTo>
                  <a:pt x="3012" y="240"/>
                </a:lnTo>
                <a:lnTo>
                  <a:pt x="2974" y="266"/>
                </a:lnTo>
                <a:lnTo>
                  <a:pt x="2939" y="293"/>
                </a:lnTo>
                <a:lnTo>
                  <a:pt x="2911" y="320"/>
                </a:lnTo>
                <a:lnTo>
                  <a:pt x="2887" y="345"/>
                </a:lnTo>
                <a:lnTo>
                  <a:pt x="2868" y="371"/>
                </a:lnTo>
                <a:lnTo>
                  <a:pt x="2852" y="394"/>
                </a:lnTo>
                <a:lnTo>
                  <a:pt x="2835" y="371"/>
                </a:lnTo>
                <a:lnTo>
                  <a:pt x="2816" y="345"/>
                </a:lnTo>
                <a:lnTo>
                  <a:pt x="2791" y="320"/>
                </a:lnTo>
                <a:lnTo>
                  <a:pt x="2763" y="293"/>
                </a:lnTo>
                <a:lnTo>
                  <a:pt x="2730" y="266"/>
                </a:lnTo>
                <a:lnTo>
                  <a:pt x="2690" y="240"/>
                </a:lnTo>
                <a:lnTo>
                  <a:pt x="2647" y="214"/>
                </a:lnTo>
                <a:lnTo>
                  <a:pt x="2598" y="190"/>
                </a:lnTo>
                <a:lnTo>
                  <a:pt x="2542" y="167"/>
                </a:lnTo>
                <a:lnTo>
                  <a:pt x="2480" y="146"/>
                </a:lnTo>
                <a:lnTo>
                  <a:pt x="2410" y="127"/>
                </a:lnTo>
                <a:lnTo>
                  <a:pt x="2333" y="110"/>
                </a:lnTo>
                <a:lnTo>
                  <a:pt x="2248" y="98"/>
                </a:lnTo>
                <a:lnTo>
                  <a:pt x="2156" y="87"/>
                </a:lnTo>
                <a:lnTo>
                  <a:pt x="2055" y="80"/>
                </a:lnTo>
                <a:lnTo>
                  <a:pt x="1968" y="78"/>
                </a:lnTo>
                <a:lnTo>
                  <a:pt x="1867" y="75"/>
                </a:lnTo>
                <a:lnTo>
                  <a:pt x="1754" y="73"/>
                </a:lnTo>
                <a:lnTo>
                  <a:pt x="1630" y="72"/>
                </a:lnTo>
                <a:lnTo>
                  <a:pt x="1492" y="70"/>
                </a:lnTo>
                <a:lnTo>
                  <a:pt x="1344" y="70"/>
                </a:lnTo>
                <a:lnTo>
                  <a:pt x="1184" y="68"/>
                </a:lnTo>
                <a:lnTo>
                  <a:pt x="1014" y="68"/>
                </a:lnTo>
                <a:lnTo>
                  <a:pt x="796" y="68"/>
                </a:lnTo>
                <a:lnTo>
                  <a:pt x="587" y="70"/>
                </a:lnTo>
                <a:lnTo>
                  <a:pt x="385" y="70"/>
                </a:lnTo>
                <a:lnTo>
                  <a:pt x="190" y="72"/>
                </a:lnTo>
                <a:lnTo>
                  <a:pt x="0" y="73"/>
                </a:lnTo>
                <a:lnTo>
                  <a:pt x="0" y="5"/>
                </a:lnTo>
                <a:lnTo>
                  <a:pt x="190" y="4"/>
                </a:lnTo>
                <a:lnTo>
                  <a:pt x="385" y="2"/>
                </a:lnTo>
                <a:lnTo>
                  <a:pt x="587" y="2"/>
                </a:lnTo>
                <a:lnTo>
                  <a:pt x="796" y="0"/>
                </a:lnTo>
                <a:lnTo>
                  <a:pt x="1014"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pic>
        <p:nvPicPr>
          <p:cNvPr id="8" name="图片 33">
            <a:extLst>
              <a:ext uri="{FF2B5EF4-FFF2-40B4-BE49-F238E27FC236}">
                <a16:creationId xmlns:a16="http://schemas.microsoft.com/office/drawing/2014/main" id="{A7725E55-DC15-44C4-8A47-F5EA52D17B57}"/>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Tree>
    <p:extLst>
      <p:ext uri="{BB962C8B-B14F-4D97-AF65-F5344CB8AC3E}">
        <p14:creationId xmlns:p14="http://schemas.microsoft.com/office/powerpoint/2010/main" val="2215401410"/>
      </p:ext>
    </p:extLst>
  </p:cSld>
  <p:clrMapOvr>
    <a:masterClrMapping/>
  </p:clrMapOvr>
  <mc:AlternateContent xmlns:mc="http://schemas.openxmlformats.org/markup-compatibility/2006">
    <mc:Choice xmlns:p14="http://schemas.microsoft.com/office/powerpoint/2010/main" Requires="p14">
      <p:transition spd="slow" p14:dur="2000" advTm="9613"/>
    </mc:Choice>
    <mc:Fallback>
      <p:transition spd="slow" advTm="9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Vertical)">
                                      <p:cBhvr>
                                        <p:cTn id="7" dur="500"/>
                                        <p:tgtEl>
                                          <p:spTgt spid="7"/>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out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378927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生产任务跨区域分解策略</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三、</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间的协作机制</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矩形 1">
            <a:extLst>
              <a:ext uri="{FF2B5EF4-FFF2-40B4-BE49-F238E27FC236}">
                <a16:creationId xmlns:a16="http://schemas.microsoft.com/office/drawing/2014/main" id="{B680A47E-6977-43B9-8DCD-63DD6F6DC284}"/>
              </a:ext>
            </a:extLst>
          </p:cNvPr>
          <p:cNvSpPr/>
          <p:nvPr/>
        </p:nvSpPr>
        <p:spPr>
          <a:xfrm>
            <a:off x="548558" y="1622527"/>
            <a:ext cx="8665961" cy="1015663"/>
          </a:xfrm>
          <a:prstGeom prst="rect">
            <a:avLst/>
          </a:prstGeom>
        </p:spPr>
        <p:txBody>
          <a:bodyPr wrap="square">
            <a:spAutoFit/>
          </a:bodyPr>
          <a:lstStyle/>
          <a:p>
            <a:r>
              <a:rPr lang="zh-CN" altLang="en-US" sz="2000" dirty="0">
                <a:latin typeface="微软雅黑" panose="020B0503020204020204" pitchFamily="34" charset="-122"/>
                <a:ea typeface="微软雅黑" panose="020B0503020204020204" pitchFamily="34" charset="-122"/>
              </a:rPr>
              <a:t>该策略根据生产任务的工艺要求以及企业各地区工厂的生产能力，把生产任务进行分解，分配到对应工厂的资源</a:t>
            </a:r>
            <a:r>
              <a:rPr lang="en-US" altLang="zh-CN" sz="2000" dirty="0">
                <a:latin typeface="微软雅黑" panose="020B0503020204020204" pitchFamily="34" charset="-122"/>
                <a:ea typeface="微软雅黑" panose="020B0503020204020204" pitchFamily="34" charset="-122"/>
              </a:rPr>
              <a:t>Agent</a:t>
            </a:r>
            <a:r>
              <a:rPr lang="zh-CN" altLang="en-US" sz="2000" dirty="0">
                <a:latin typeface="微软雅黑" panose="020B0503020204020204" pitchFamily="34" charset="-122"/>
                <a:ea typeface="微软雅黑" panose="020B0503020204020204" pitchFamily="34" charset="-122"/>
              </a:rPr>
              <a:t>组，在满足任务交货期的基本前提下从中筛选最终的调度方案，提高企业对异地性资源的利用率。</a:t>
            </a:r>
            <a:endParaRPr lang="en-US" altLang="zh-CN" sz="2000" dirty="0">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17AA7062-9E42-4F95-BD8C-DF6039743BB2}"/>
              </a:ext>
            </a:extLst>
          </p:cNvPr>
          <p:cNvSpPr/>
          <p:nvPr/>
        </p:nvSpPr>
        <p:spPr>
          <a:xfrm>
            <a:off x="535206" y="2752229"/>
            <a:ext cx="8665961" cy="1477328"/>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本研究把生产任务</a:t>
            </a:r>
            <a:r>
              <a:rPr lang="en-US" altLang="zh-CN" dirty="0">
                <a:latin typeface="微软雅黑" panose="020B0503020204020204" pitchFamily="34" charset="-122"/>
                <a:ea typeface="微软雅黑" panose="020B0503020204020204" pitchFamily="34" charset="-122"/>
              </a:rPr>
              <a:t>MT</a:t>
            </a:r>
            <a:r>
              <a:rPr lang="zh-CN" altLang="en-US" dirty="0">
                <a:latin typeface="微软雅黑" panose="020B0503020204020204" pitchFamily="34" charset="-122"/>
                <a:ea typeface="微软雅黑" panose="020B0503020204020204" pitchFamily="34" charset="-122"/>
              </a:rPr>
              <a:t>分为三种粒度：</a:t>
            </a:r>
            <a:r>
              <a:rPr lang="zh-CN" altLang="zh-CN" dirty="0">
                <a:latin typeface="微软雅黑" panose="020B0503020204020204" pitchFamily="34" charset="-122"/>
                <a:ea typeface="微软雅黑" panose="020B0503020204020204" pitchFamily="34" charset="-122"/>
              </a:rPr>
              <a:t>产品级任务</a:t>
            </a:r>
            <a:r>
              <a:rPr lang="en-US" altLang="zh-CN" dirty="0">
                <a:latin typeface="微软雅黑" panose="020B0503020204020204" pitchFamily="34" charset="-122"/>
                <a:ea typeface="微软雅黑" panose="020B0503020204020204" pitchFamily="34" charset="-122"/>
              </a:rPr>
              <a:t>PRT</a:t>
            </a:r>
            <a:r>
              <a:rPr lang="zh-CN" altLang="zh-CN" dirty="0">
                <a:latin typeface="微软雅黑" panose="020B0503020204020204" pitchFamily="34" charset="-122"/>
                <a:ea typeface="微软雅黑" panose="020B0503020204020204" pitchFamily="34" charset="-122"/>
              </a:rPr>
              <a:t>、工件级任务</a:t>
            </a:r>
            <a:r>
              <a:rPr lang="en-US" altLang="zh-CN" dirty="0">
                <a:latin typeface="微软雅黑" panose="020B0503020204020204" pitchFamily="34" charset="-122"/>
                <a:ea typeface="微软雅黑" panose="020B0503020204020204" pitchFamily="34" charset="-122"/>
              </a:rPr>
              <a:t>PT</a:t>
            </a:r>
            <a:r>
              <a:rPr lang="zh-CN" altLang="zh-CN" dirty="0">
                <a:latin typeface="微软雅黑" panose="020B0503020204020204" pitchFamily="34" charset="-122"/>
                <a:ea typeface="微软雅黑" panose="020B0503020204020204" pitchFamily="34" charset="-122"/>
              </a:rPr>
              <a:t>和工序级任务</a:t>
            </a:r>
            <a:r>
              <a:rPr lang="en-US" altLang="zh-CN" dirty="0">
                <a:latin typeface="微软雅黑" panose="020B0503020204020204" pitchFamily="34" charset="-122"/>
                <a:ea typeface="微软雅黑" panose="020B0503020204020204" pitchFamily="34" charset="-122"/>
              </a:rPr>
              <a:t>WPT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MT</a:t>
            </a:r>
            <a:r>
              <a:rPr lang="zh-CN" altLang="en-US" dirty="0">
                <a:latin typeface="微软雅黑" panose="020B0503020204020204" pitchFamily="34" charset="-122"/>
                <a:ea typeface="微软雅黑" panose="020B0503020204020204" pitchFamily="34" charset="-122"/>
              </a:rPr>
              <a:t>表示如下：</a:t>
            </a:r>
            <a:endParaRPr lang="en-US" altLang="zh-CN" dirty="0">
              <a:latin typeface="微软雅黑" panose="020B0503020204020204" pitchFamily="34" charset="-122"/>
              <a:ea typeface="微软雅黑" panose="020B0503020204020204" pitchFamily="34" charset="-122"/>
            </a:endParaRPr>
          </a:p>
          <a:p>
            <a:pPr algn="ctr"/>
            <a:r>
              <a:rPr lang="en-US" altLang="zh-CN" dirty="0">
                <a:latin typeface="微软雅黑" panose="020B0503020204020204" pitchFamily="34" charset="-122"/>
                <a:ea typeface="微软雅黑" panose="020B0503020204020204" pitchFamily="34" charset="-122"/>
              </a:rPr>
              <a:t>MT=&lt;</a:t>
            </a:r>
            <a:r>
              <a:rPr lang="en-US" altLang="zh-CN" dirty="0" err="1">
                <a:latin typeface="微软雅黑" panose="020B0503020204020204" pitchFamily="34" charset="-122"/>
                <a:ea typeface="微软雅黑" panose="020B0503020204020204" pitchFamily="34" charset="-122"/>
              </a:rPr>
              <a:t>MTInfo</a:t>
            </a:r>
            <a:r>
              <a:rPr lang="en-US" altLang="zh-CN" dirty="0">
                <a:latin typeface="微软雅黑" panose="020B0503020204020204" pitchFamily="34" charset="-122"/>
                <a:ea typeface="微软雅黑" panose="020B0503020204020204" pitchFamily="34" charset="-122"/>
              </a:rPr>
              <a:t>, Constraint, Construction, Resource&gt;</a:t>
            </a:r>
            <a:endParaRPr lang="zh-CN"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基本信息</a:t>
            </a:r>
            <a:r>
              <a:rPr lang="en-US" altLang="zh-CN" dirty="0" err="1">
                <a:latin typeface="微软雅黑" panose="020B0503020204020204" pitchFamily="34" charset="-122"/>
                <a:ea typeface="微软雅黑" panose="020B0503020204020204" pitchFamily="34" charset="-122"/>
              </a:rPr>
              <a:t>MTInfo</a:t>
            </a:r>
            <a:r>
              <a:rPr lang="zh-CN" altLang="en-US" dirty="0">
                <a:latin typeface="微软雅黑" panose="020B0503020204020204" pitchFamily="34" charset="-122"/>
                <a:ea typeface="微软雅黑" panose="020B0503020204020204" pitchFamily="34" charset="-122"/>
              </a:rPr>
              <a:t>、生产约束</a:t>
            </a:r>
            <a:r>
              <a:rPr lang="en-US" altLang="zh-CN" dirty="0">
                <a:latin typeface="微软雅黑" panose="020B0503020204020204" pitchFamily="34" charset="-122"/>
                <a:ea typeface="微软雅黑" panose="020B0503020204020204" pitchFamily="34" charset="-122"/>
              </a:rPr>
              <a:t>Constraint</a:t>
            </a:r>
            <a:r>
              <a:rPr lang="zh-CN" altLang="en-US" dirty="0">
                <a:latin typeface="微软雅黑" panose="020B0503020204020204" pitchFamily="34" charset="-122"/>
                <a:ea typeface="微软雅黑" panose="020B0503020204020204" pitchFamily="34" charset="-122"/>
              </a:rPr>
              <a:t>，子任务构成</a:t>
            </a:r>
            <a:r>
              <a:rPr lang="en-US" altLang="zh-CN" dirty="0">
                <a:latin typeface="微软雅黑" panose="020B0503020204020204" pitchFamily="34" charset="-122"/>
                <a:ea typeface="微软雅黑" panose="020B0503020204020204" pitchFamily="34" charset="-122"/>
              </a:rPr>
              <a:t>Construction</a:t>
            </a:r>
            <a:r>
              <a:rPr lang="zh-CN" altLang="en-US" dirty="0">
                <a:latin typeface="微软雅黑" panose="020B0503020204020204" pitchFamily="34" charset="-122"/>
                <a:ea typeface="微软雅黑" panose="020B0503020204020204" pitchFamily="34" charset="-122"/>
              </a:rPr>
              <a:t>，资源需求</a:t>
            </a:r>
            <a:r>
              <a:rPr lang="en-US" altLang="zh-CN" dirty="0">
                <a:latin typeface="微软雅黑" panose="020B0503020204020204" pitchFamily="34" charset="-122"/>
                <a:ea typeface="微软雅黑" panose="020B0503020204020204" pitchFamily="34" charset="-122"/>
              </a:rPr>
              <a:t>Resource</a:t>
            </a:r>
          </a:p>
        </p:txBody>
      </p:sp>
      <p:pic>
        <p:nvPicPr>
          <p:cNvPr id="3" name="图片 2">
            <a:extLst>
              <a:ext uri="{FF2B5EF4-FFF2-40B4-BE49-F238E27FC236}">
                <a16:creationId xmlns:a16="http://schemas.microsoft.com/office/drawing/2014/main" id="{EE6CB501-06BD-4AC2-A0FC-2CCD0E990F7D}"/>
              </a:ext>
            </a:extLst>
          </p:cNvPr>
          <p:cNvPicPr>
            <a:picLocks noChangeAspect="1"/>
          </p:cNvPicPr>
          <p:nvPr/>
        </p:nvPicPr>
        <p:blipFill>
          <a:blip r:embed="rId6"/>
          <a:stretch>
            <a:fillRect/>
          </a:stretch>
        </p:blipFill>
        <p:spPr>
          <a:xfrm>
            <a:off x="535206" y="4492241"/>
            <a:ext cx="3854777" cy="2235763"/>
          </a:xfrm>
          <a:prstGeom prst="rect">
            <a:avLst/>
          </a:prstGeom>
        </p:spPr>
      </p:pic>
      <p:pic>
        <p:nvPicPr>
          <p:cNvPr id="4" name="图片 3">
            <a:extLst>
              <a:ext uri="{FF2B5EF4-FFF2-40B4-BE49-F238E27FC236}">
                <a16:creationId xmlns:a16="http://schemas.microsoft.com/office/drawing/2014/main" id="{79788073-EEF9-4EE4-B7D3-C6A76B90555C}"/>
              </a:ext>
            </a:extLst>
          </p:cNvPr>
          <p:cNvPicPr>
            <a:picLocks noChangeAspect="1"/>
          </p:cNvPicPr>
          <p:nvPr/>
        </p:nvPicPr>
        <p:blipFill>
          <a:blip r:embed="rId7"/>
          <a:stretch>
            <a:fillRect/>
          </a:stretch>
        </p:blipFill>
        <p:spPr>
          <a:xfrm>
            <a:off x="4940567" y="4285508"/>
            <a:ext cx="4168290" cy="2739646"/>
          </a:xfrm>
          <a:prstGeom prst="rect">
            <a:avLst/>
          </a:prstGeom>
        </p:spPr>
      </p:pic>
    </p:spTree>
    <p:extLst>
      <p:ext uri="{BB962C8B-B14F-4D97-AF65-F5344CB8AC3E}">
        <p14:creationId xmlns:p14="http://schemas.microsoft.com/office/powerpoint/2010/main" val="2334688034"/>
      </p:ext>
    </p:extLst>
  </p:cSld>
  <p:clrMapOvr>
    <a:masterClrMapping/>
  </p:clrMapOvr>
  <mc:AlternateContent xmlns:mc="http://schemas.openxmlformats.org/markup-compatibility/2006">
    <mc:Choice xmlns:p14="http://schemas.microsoft.com/office/powerpoint/2010/main" Requires="p14">
      <p:transition p14:dur="0" advTm="19730"/>
    </mc:Choice>
    <mc:Fallback>
      <p:transition advTm="19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378927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生产任务跨区域分解流程</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三、</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间的协作机制</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矩形 1">
            <a:extLst>
              <a:ext uri="{FF2B5EF4-FFF2-40B4-BE49-F238E27FC236}">
                <a16:creationId xmlns:a16="http://schemas.microsoft.com/office/drawing/2014/main" id="{B680A47E-6977-43B9-8DCD-63DD6F6DC284}"/>
              </a:ext>
            </a:extLst>
          </p:cNvPr>
          <p:cNvSpPr/>
          <p:nvPr/>
        </p:nvSpPr>
        <p:spPr>
          <a:xfrm>
            <a:off x="432914" y="1610027"/>
            <a:ext cx="4029077" cy="5355312"/>
          </a:xfrm>
          <a:prstGeom prst="rect">
            <a:avLst/>
          </a:prstGeom>
          <a:ln w="19050">
            <a:solidFill>
              <a:srgbClr val="6B6A39"/>
            </a:solidFill>
          </a:ln>
        </p:spPr>
        <p:txBody>
          <a:bodyPr wrap="square">
            <a:spAutoFit/>
          </a:bodyPr>
          <a:lstStyle/>
          <a:p>
            <a:r>
              <a:rPr lang="zh-CN" altLang="zh-CN" dirty="0">
                <a:latin typeface="微软雅黑" panose="020B0503020204020204" pitchFamily="34" charset="-122"/>
                <a:ea typeface="微软雅黑" panose="020B0503020204020204" pitchFamily="34" charset="-122"/>
              </a:rPr>
              <a:t>生产任务跨区域分解策略中各</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的协作流程</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zh-CN" altLang="zh-CN" b="1" dirty="0">
                <a:latin typeface="微软雅黑" panose="020B0503020204020204" pitchFamily="34" charset="-122"/>
                <a:ea typeface="微软雅黑" panose="020B0503020204020204" pitchFamily="34" charset="-122"/>
              </a:rPr>
              <a:t>封装生产任务</a:t>
            </a:r>
            <a:r>
              <a:rPr lang="en-US" altLang="zh-CN" b="1" dirty="0">
                <a:latin typeface="微软雅黑" panose="020B0503020204020204" pitchFamily="34" charset="-122"/>
                <a:ea typeface="微软雅黑" panose="020B0503020204020204" pitchFamily="34" charset="-122"/>
              </a:rPr>
              <a:t>MT</a:t>
            </a:r>
            <a:r>
              <a:rPr lang="en-US" altLang="zh-CN" dirty="0">
                <a:latin typeface="微软雅黑" panose="020B0503020204020204" pitchFamily="34" charset="-122"/>
                <a:ea typeface="微软雅黑" panose="020B0503020204020204" pitchFamily="34" charset="-122"/>
              </a:rPr>
              <a:t>.</a:t>
            </a:r>
          </a:p>
          <a:p>
            <a:pPr marL="342900" indent="-342900">
              <a:buFont typeface="Wingdings" panose="05000000000000000000" pitchFamily="2" charset="2"/>
              <a:buChar char="l"/>
            </a:pPr>
            <a:r>
              <a:rPr lang="zh-CN" altLang="zh-CN" b="1" dirty="0">
                <a:latin typeface="微软雅黑" panose="020B0503020204020204" pitchFamily="34" charset="-122"/>
                <a:ea typeface="微软雅黑" panose="020B0503020204020204" pitchFamily="34" charset="-122"/>
              </a:rPr>
              <a:t>任务发布</a:t>
            </a:r>
            <a:r>
              <a:rPr lang="zh-CN"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上层</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把</a:t>
            </a:r>
            <a:r>
              <a:rPr lang="en-US" altLang="zh-CN" dirty="0">
                <a:latin typeface="微软雅黑" panose="020B0503020204020204" pitchFamily="34" charset="-122"/>
                <a:ea typeface="微软雅黑" panose="020B0503020204020204" pitchFamily="34" charset="-122"/>
              </a:rPr>
              <a:t>MT</a:t>
            </a:r>
            <a:r>
              <a:rPr lang="zh-CN" altLang="zh-CN" dirty="0">
                <a:latin typeface="微软雅黑" panose="020B0503020204020204" pitchFamily="34" charset="-122"/>
                <a:ea typeface="微软雅黑" panose="020B0503020204020204" pitchFamily="34" charset="-122"/>
              </a:rPr>
              <a:t>广播至其下</a:t>
            </a:r>
            <a:r>
              <a:rPr lang="zh-CN" altLang="en-US" dirty="0">
                <a:latin typeface="微软雅黑" panose="020B0503020204020204" pitchFamily="34" charset="-122"/>
                <a:ea typeface="微软雅黑" panose="020B0503020204020204" pitchFamily="34" charset="-122"/>
              </a:rPr>
              <a:t>的子</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zh-CN" altLang="zh-CN" b="1" dirty="0">
                <a:solidFill>
                  <a:srgbClr val="212E3C"/>
                </a:solidFill>
                <a:latin typeface="微软雅黑" panose="020B0503020204020204" pitchFamily="34" charset="-122"/>
                <a:ea typeface="微软雅黑" panose="020B0503020204020204" pitchFamily="34" charset="-122"/>
              </a:rPr>
              <a:t>粒度判定以及任务分解</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资源资源</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接收到</a:t>
            </a:r>
            <a:r>
              <a:rPr lang="en-US" altLang="zh-CN" dirty="0">
                <a:latin typeface="微软雅黑" panose="020B0503020204020204" pitchFamily="34" charset="-122"/>
                <a:ea typeface="微软雅黑" panose="020B0503020204020204" pitchFamily="34" charset="-122"/>
              </a:rPr>
              <a:t>MT</a:t>
            </a:r>
            <a:r>
              <a:rPr lang="zh-CN" altLang="zh-CN" dirty="0">
                <a:latin typeface="微软雅黑" panose="020B0503020204020204" pitchFamily="34" charset="-122"/>
                <a:ea typeface="微软雅黑" panose="020B0503020204020204" pitchFamily="34" charset="-122"/>
              </a:rPr>
              <a:t>后，若</a:t>
            </a:r>
            <a:r>
              <a:rPr lang="en-US" altLang="zh-CN" dirty="0">
                <a:latin typeface="微软雅黑" panose="020B0503020204020204" pitchFamily="34" charset="-122"/>
                <a:ea typeface="微软雅黑" panose="020B0503020204020204" pitchFamily="34" charset="-122"/>
              </a:rPr>
              <a:t>MT</a:t>
            </a:r>
            <a:r>
              <a:rPr lang="zh-CN" altLang="zh-CN" dirty="0">
                <a:latin typeface="微软雅黑" panose="020B0503020204020204" pitchFamily="34" charset="-122"/>
                <a:ea typeface="微软雅黑" panose="020B0503020204020204" pitchFamily="34" charset="-122"/>
              </a:rPr>
              <a:t>粒度与</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级别相同，进行能力判定</a:t>
            </a:r>
            <a:r>
              <a:rPr lang="zh-CN" altLang="en-US"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若</a:t>
            </a:r>
            <a:r>
              <a:rPr lang="en-US" altLang="zh-CN" dirty="0">
                <a:latin typeface="微软雅黑" panose="020B0503020204020204" pitchFamily="34" charset="-122"/>
                <a:ea typeface="微软雅黑" panose="020B0503020204020204" pitchFamily="34" charset="-122"/>
              </a:rPr>
              <a:t>MT</a:t>
            </a:r>
            <a:r>
              <a:rPr lang="zh-CN" altLang="zh-CN" dirty="0">
                <a:latin typeface="微软雅黑" panose="020B0503020204020204" pitchFamily="34" charset="-122"/>
                <a:ea typeface="微软雅黑" panose="020B0503020204020204" pitchFamily="34" charset="-122"/>
              </a:rPr>
              <a:t>粒度小于</a:t>
            </a:r>
            <a:r>
              <a:rPr lang="zh-CN" altLang="en-US" dirty="0">
                <a:latin typeface="微软雅黑" panose="020B0503020204020204" pitchFamily="34" charset="-122"/>
                <a:ea typeface="微软雅黑" panose="020B0503020204020204" pitchFamily="34" charset="-122"/>
              </a:rPr>
              <a:t>等于</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的级别，直接把</a:t>
            </a:r>
            <a:r>
              <a:rPr lang="en-US" altLang="zh-CN" dirty="0">
                <a:latin typeface="微软雅黑" panose="020B0503020204020204" pitchFamily="34" charset="-122"/>
                <a:ea typeface="微软雅黑" panose="020B0503020204020204" pitchFamily="34" charset="-122"/>
              </a:rPr>
              <a:t>TM</a:t>
            </a:r>
            <a:r>
              <a:rPr lang="zh-CN" altLang="zh-CN" dirty="0">
                <a:latin typeface="微软雅黑" panose="020B0503020204020204" pitchFamily="34" charset="-122"/>
                <a:ea typeface="微软雅黑" panose="020B0503020204020204" pitchFamily="34" charset="-122"/>
              </a:rPr>
              <a:t>广播至其下各个子</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，由子</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进行能力判定；若</a:t>
            </a:r>
            <a:r>
              <a:rPr lang="en-US" altLang="zh-CN" dirty="0">
                <a:latin typeface="微软雅黑" panose="020B0503020204020204" pitchFamily="34" charset="-122"/>
                <a:ea typeface="微软雅黑" panose="020B0503020204020204" pitchFamily="34" charset="-122"/>
              </a:rPr>
              <a:t>MT</a:t>
            </a:r>
            <a:r>
              <a:rPr lang="zh-CN" altLang="zh-CN" dirty="0">
                <a:latin typeface="微软雅黑" panose="020B0503020204020204" pitchFamily="34" charset="-122"/>
                <a:ea typeface="微软雅黑" panose="020B0503020204020204" pitchFamily="34" charset="-122"/>
              </a:rPr>
              <a:t>粒度大于资源</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的级别，需对</a:t>
            </a:r>
            <a:r>
              <a:rPr lang="en-US" altLang="zh-CN" dirty="0">
                <a:latin typeface="微软雅黑" panose="020B0503020204020204" pitchFamily="34" charset="-122"/>
                <a:ea typeface="微软雅黑" panose="020B0503020204020204" pitchFamily="34" charset="-122"/>
              </a:rPr>
              <a:t>MT</a:t>
            </a:r>
            <a:r>
              <a:rPr lang="zh-CN" altLang="zh-CN" dirty="0">
                <a:latin typeface="微软雅黑" panose="020B0503020204020204" pitchFamily="34" charset="-122"/>
                <a:ea typeface="微软雅黑" panose="020B0503020204020204" pitchFamily="34" charset="-122"/>
              </a:rPr>
              <a:t>的子任务集合进一步分解，得到粒度更低的若干子任务，并逐一把子任务广播至其下的子</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zh-CN" altLang="zh-CN" b="1" dirty="0">
                <a:solidFill>
                  <a:srgbClr val="212E3C"/>
                </a:solidFill>
                <a:latin typeface="微软雅黑" panose="020B0503020204020204" pitchFamily="34" charset="-122"/>
                <a:ea typeface="微软雅黑" panose="020B0503020204020204" pitchFamily="34" charset="-122"/>
              </a:rPr>
              <a:t>能力判定</a:t>
            </a:r>
            <a:r>
              <a:rPr lang="zh-CN" altLang="zh-CN" dirty="0">
                <a:latin typeface="微软雅黑" panose="020B0503020204020204" pitchFamily="34" charset="-122"/>
                <a:ea typeface="微软雅黑" panose="020B0503020204020204" pitchFamily="34" charset="-122"/>
              </a:rPr>
              <a:t>。即根据自身设备配置与</a:t>
            </a:r>
            <a:r>
              <a:rPr lang="en-US" altLang="zh-CN" dirty="0">
                <a:latin typeface="微软雅黑" panose="020B0503020204020204" pitchFamily="34" charset="-122"/>
                <a:ea typeface="微软雅黑" panose="020B0503020204020204" pitchFamily="34" charset="-122"/>
              </a:rPr>
              <a:t>MT</a:t>
            </a:r>
            <a:r>
              <a:rPr lang="zh-CN" altLang="zh-CN" dirty="0">
                <a:latin typeface="微软雅黑" panose="020B0503020204020204" pitchFamily="34" charset="-122"/>
                <a:ea typeface="微软雅黑" panose="020B0503020204020204" pitchFamily="34" charset="-122"/>
              </a:rPr>
              <a:t>对资源的需求进行对比</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zh-CN" altLang="en-US" b="1" dirty="0">
                <a:latin typeface="微软雅黑" panose="020B0503020204020204" pitchFamily="34" charset="-122"/>
                <a:ea typeface="微软雅黑" panose="020B0503020204020204" pitchFamily="34" charset="-122"/>
              </a:rPr>
              <a:t>算法</a:t>
            </a:r>
            <a:r>
              <a:rPr lang="en-US" altLang="zh-CN" b="1" dirty="0">
                <a:latin typeface="微软雅黑" panose="020B0503020204020204" pitchFamily="34" charset="-122"/>
                <a:ea typeface="微软雅黑" panose="020B0503020204020204" pitchFamily="34" charset="-122"/>
              </a:rPr>
              <a:t>Agent</a:t>
            </a:r>
            <a:r>
              <a:rPr lang="zh-CN" altLang="zh-CN" b="1" dirty="0">
                <a:latin typeface="微软雅黑" panose="020B0503020204020204" pitchFamily="34" charset="-122"/>
                <a:ea typeface="微软雅黑" panose="020B0503020204020204" pitchFamily="34" charset="-122"/>
              </a:rPr>
              <a:t>计算调度方案</a:t>
            </a:r>
            <a:r>
              <a:rPr lang="zh-CN" altLang="zh-CN"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zh-CN" altLang="zh-CN" b="1" dirty="0">
                <a:latin typeface="微软雅黑" panose="020B0503020204020204" pitchFamily="34" charset="-122"/>
                <a:ea typeface="微软雅黑" panose="020B0503020204020204" pitchFamily="34" charset="-122"/>
              </a:rPr>
              <a:t>结果筛选</a:t>
            </a:r>
            <a:endParaRPr lang="en-US" altLang="zh-CN" b="1"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172FF729-79C6-4E55-B7F3-B508748DCBDD}"/>
              </a:ext>
            </a:extLst>
          </p:cNvPr>
          <p:cNvPicPr>
            <a:picLocks noChangeAspect="1"/>
          </p:cNvPicPr>
          <p:nvPr/>
        </p:nvPicPr>
        <p:blipFill>
          <a:blip r:embed="rId6"/>
          <a:stretch>
            <a:fillRect/>
          </a:stretch>
        </p:blipFill>
        <p:spPr>
          <a:xfrm>
            <a:off x="4606007" y="2206540"/>
            <a:ext cx="4928747" cy="3570025"/>
          </a:xfrm>
          <a:prstGeom prst="rect">
            <a:avLst/>
          </a:prstGeom>
        </p:spPr>
      </p:pic>
    </p:spTree>
    <p:extLst>
      <p:ext uri="{BB962C8B-B14F-4D97-AF65-F5344CB8AC3E}">
        <p14:creationId xmlns:p14="http://schemas.microsoft.com/office/powerpoint/2010/main" val="2065463161"/>
      </p:ext>
    </p:extLst>
  </p:cSld>
  <p:clrMapOvr>
    <a:masterClrMapping/>
  </p:clrMapOvr>
  <mc:AlternateContent xmlns:mc="http://schemas.openxmlformats.org/markup-compatibility/2006">
    <mc:Choice xmlns:p14="http://schemas.microsoft.com/office/powerpoint/2010/main" Requires="p14">
      <p:transition p14:dur="0" advTm="34477"/>
    </mc:Choice>
    <mc:Fallback>
      <p:transition advTm="34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378927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异常调度策略</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三、</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间的协作机制</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9" name="矩形 8">
            <a:extLst>
              <a:ext uri="{FF2B5EF4-FFF2-40B4-BE49-F238E27FC236}">
                <a16:creationId xmlns:a16="http://schemas.microsoft.com/office/drawing/2014/main" id="{F1BBDDF4-7FB2-47E2-A32E-E5B5628C2CAD}"/>
              </a:ext>
            </a:extLst>
          </p:cNvPr>
          <p:cNvSpPr/>
          <p:nvPr/>
        </p:nvSpPr>
        <p:spPr>
          <a:xfrm>
            <a:off x="442259" y="1577679"/>
            <a:ext cx="8781605" cy="3693319"/>
          </a:xfrm>
          <a:prstGeom prst="rect">
            <a:avLst/>
          </a:prstGeom>
        </p:spPr>
        <p:txBody>
          <a:bodyPr wrap="square">
            <a:spAutoFit/>
          </a:bodyPr>
          <a:lstStyle/>
          <a:p>
            <a:r>
              <a:rPr lang="zh-CN" altLang="zh-CN" sz="2000" b="1" dirty="0">
                <a:latin typeface="微软雅黑" panose="020B0503020204020204" pitchFamily="34" charset="-122"/>
                <a:ea typeface="微软雅黑" panose="020B0503020204020204" pitchFamily="34" charset="-122"/>
              </a:rPr>
              <a:t>设备故障条件下的异常调度策略</a:t>
            </a:r>
            <a:endParaRPr lang="en-US" altLang="zh-CN" sz="2000" b="1"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当设备由于零部件磨损、断裂等导致设备故障无法运行时，将导致原本安排给该设备的生产任务无法进行加工，同时由于工件中工序存在顺序约束，同属一工件的安排在正常设备上的工序任务也无法按照原生产计划进行，因此必须调整原有的调度方案。</a:t>
            </a:r>
          </a:p>
          <a:p>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zh-CN" sz="2000" b="1" dirty="0">
                <a:latin typeface="微软雅黑" panose="020B0503020204020204" pitchFamily="34" charset="-122"/>
                <a:ea typeface="微软雅黑" panose="020B0503020204020204" pitchFamily="34" charset="-122"/>
              </a:rPr>
              <a:t>异常调度策略</a:t>
            </a:r>
            <a:r>
              <a:rPr lang="zh-CN" altLang="en-US" sz="2000" b="1" dirty="0">
                <a:latin typeface="微软雅黑" panose="020B0503020204020204" pitchFamily="34" charset="-122"/>
                <a:ea typeface="微软雅黑" panose="020B0503020204020204" pitchFamily="34" charset="-122"/>
              </a:rPr>
              <a:t>执行过程</a:t>
            </a:r>
            <a:endParaRPr lang="en-US" altLang="zh-CN" sz="2000" b="1"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zh-CN" altLang="en-US" sz="2000" dirty="0">
                <a:latin typeface="微软雅黑" panose="020B0503020204020204" pitchFamily="34" charset="-122"/>
                <a:ea typeface="微软雅黑" panose="020B0503020204020204" pitchFamily="34" charset="-122"/>
              </a:rPr>
              <a:t>监控</a:t>
            </a:r>
            <a:r>
              <a:rPr lang="en-US" altLang="zh-CN" sz="2000" dirty="0">
                <a:latin typeface="微软雅黑" panose="020B0503020204020204" pitchFamily="34" charset="-122"/>
                <a:ea typeface="微软雅黑" panose="020B0503020204020204" pitchFamily="34" charset="-122"/>
              </a:rPr>
              <a:t>Agent </a:t>
            </a:r>
            <a:r>
              <a:rPr lang="zh-CN" altLang="en-US" sz="2000" dirty="0">
                <a:latin typeface="微软雅黑" panose="020B0503020204020204" pitchFamily="34" charset="-122"/>
                <a:ea typeface="微软雅黑" panose="020B0503020204020204" pitchFamily="34" charset="-122"/>
              </a:rPr>
              <a:t>读取并通知故信障息</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zh-CN" altLang="zh-CN" sz="2000" dirty="0">
                <a:latin typeface="微软雅黑" panose="020B0503020204020204" pitchFamily="34" charset="-122"/>
                <a:ea typeface="微软雅黑" panose="020B0503020204020204" pitchFamily="34" charset="-122"/>
              </a:rPr>
              <a:t>工序回收与工件任务封装</a:t>
            </a:r>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zh-CN" altLang="en-US" sz="2000" dirty="0">
                <a:latin typeface="微软雅黑" panose="020B0503020204020204" pitchFamily="34" charset="-122"/>
                <a:ea typeface="微软雅黑" panose="020B0503020204020204" pitchFamily="34" charset="-122"/>
              </a:rPr>
              <a:t>对新任务进行转移</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47358666"/>
      </p:ext>
    </p:extLst>
  </p:cSld>
  <p:clrMapOvr>
    <a:masterClrMapping/>
  </p:clrMapOvr>
  <mc:AlternateContent xmlns:mc="http://schemas.openxmlformats.org/markup-compatibility/2006">
    <mc:Choice xmlns:p14="http://schemas.microsoft.com/office/powerpoint/2010/main" Requires="p14">
      <p:transition p14:dur="0" advTm="28462"/>
    </mc:Choice>
    <mc:Fallback>
      <p:transition advTm="28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2"/>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3"/>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378927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异常调度策略</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三、</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间的协作机制</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9" name="矩形 8">
            <a:extLst>
              <a:ext uri="{FF2B5EF4-FFF2-40B4-BE49-F238E27FC236}">
                <a16:creationId xmlns:a16="http://schemas.microsoft.com/office/drawing/2014/main" id="{F1BBDDF4-7FB2-47E2-A32E-E5B5628C2CAD}"/>
              </a:ext>
            </a:extLst>
          </p:cNvPr>
          <p:cNvSpPr/>
          <p:nvPr/>
        </p:nvSpPr>
        <p:spPr>
          <a:xfrm>
            <a:off x="442259" y="1577679"/>
            <a:ext cx="8781605" cy="400110"/>
          </a:xfrm>
          <a:prstGeom prst="rect">
            <a:avLst/>
          </a:prstGeom>
        </p:spPr>
        <p:txBody>
          <a:bodyPr wrap="square">
            <a:spAutoFit/>
          </a:bodyPr>
          <a:lstStyle/>
          <a:p>
            <a:r>
              <a:rPr lang="zh-CN" altLang="en-US" sz="2000" b="1" dirty="0">
                <a:latin typeface="微软雅黑" panose="020B0503020204020204" pitchFamily="34" charset="-122"/>
                <a:ea typeface="微软雅黑" panose="020B0503020204020204" pitchFamily="34" charset="-122"/>
              </a:rPr>
              <a:t>工序回收</a:t>
            </a:r>
            <a:r>
              <a:rPr lang="zh-CN" altLang="en-US" sz="2000" dirty="0">
                <a:latin typeface="微软雅黑" panose="020B0503020204020204" pitchFamily="34" charset="-122"/>
                <a:ea typeface="微软雅黑" panose="020B0503020204020204" pitchFamily="34" charset="-122"/>
              </a:rPr>
              <a:t>（假设设备</a:t>
            </a:r>
            <a:r>
              <a:rPr lang="en-US" altLang="zh-CN" sz="2000" dirty="0">
                <a:latin typeface="微软雅黑" panose="020B0503020204020204" pitchFamily="34" charset="-122"/>
                <a:ea typeface="微软雅黑" panose="020B0503020204020204" pitchFamily="34" charset="-122"/>
              </a:rPr>
              <a:t>m2</a:t>
            </a:r>
            <a:r>
              <a:rPr lang="zh-CN" altLang="en-US" sz="2000" dirty="0">
                <a:latin typeface="微软雅黑" panose="020B0503020204020204" pitchFamily="34" charset="-122"/>
                <a:ea typeface="微软雅黑" panose="020B0503020204020204" pitchFamily="34" charset="-122"/>
              </a:rPr>
              <a:t>在</a:t>
            </a:r>
            <a:r>
              <a:rPr lang="en-US" altLang="zh-CN" sz="2000" dirty="0">
                <a:latin typeface="微软雅黑" panose="020B0503020204020204" pitchFamily="34" charset="-122"/>
                <a:ea typeface="微软雅黑" panose="020B0503020204020204" pitchFamily="34" charset="-122"/>
              </a:rPr>
              <a:t>t</a:t>
            </a:r>
            <a:r>
              <a:rPr lang="en-US" altLang="zh-CN" sz="2000" baseline="-25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时刻发生故障）</a:t>
            </a:r>
            <a:endParaRPr lang="en-US" altLang="zh-CN" sz="2000" dirty="0">
              <a:latin typeface="微软雅黑" panose="020B0503020204020204" pitchFamily="34" charset="-122"/>
              <a:ea typeface="微软雅黑" panose="020B0503020204020204" pitchFamily="34" charset="-122"/>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3" name="矩形 12">
            <a:extLst>
              <a:ext uri="{FF2B5EF4-FFF2-40B4-BE49-F238E27FC236}">
                <a16:creationId xmlns:a16="http://schemas.microsoft.com/office/drawing/2014/main" id="{4E4B6FF7-5421-46DB-9682-E5C707EC4C71}"/>
              </a:ext>
            </a:extLst>
          </p:cNvPr>
          <p:cNvSpPr/>
          <p:nvPr/>
        </p:nvSpPr>
        <p:spPr>
          <a:xfrm>
            <a:off x="442259" y="4192389"/>
            <a:ext cx="8781605" cy="1015663"/>
          </a:xfrm>
          <a:prstGeom prst="rect">
            <a:avLst/>
          </a:prstGeom>
        </p:spPr>
        <p:txBody>
          <a:bodyPr wrap="square">
            <a:spAutoFit/>
          </a:bodyPr>
          <a:lstStyle/>
          <a:p>
            <a:r>
              <a:rPr lang="zh-CN" altLang="en-US" sz="2000" b="1" dirty="0">
                <a:latin typeface="微软雅黑" panose="020B0503020204020204" pitchFamily="34" charset="-122"/>
                <a:ea typeface="微软雅黑" panose="020B0503020204020204" pitchFamily="34" charset="-122"/>
              </a:rPr>
              <a:t>生产任务转移，若无可替换设备，由全局管理</a:t>
            </a:r>
            <a:r>
              <a:rPr lang="en-US" altLang="zh-CN" sz="2000" b="1" dirty="0">
                <a:latin typeface="微软雅黑" panose="020B0503020204020204" pitchFamily="34" charset="-122"/>
                <a:ea typeface="微软雅黑" panose="020B0503020204020204" pitchFamily="34" charset="-122"/>
              </a:rPr>
              <a:t>Agent</a:t>
            </a:r>
            <a:r>
              <a:rPr lang="zh-CN" altLang="en-US" sz="2000" b="1" dirty="0">
                <a:latin typeface="微软雅黑" panose="020B0503020204020204" pitchFamily="34" charset="-122"/>
                <a:ea typeface="微软雅黑" panose="020B0503020204020204" pitchFamily="34" charset="-122"/>
              </a:rPr>
              <a:t>执行跨区域分解流程，重新分配：</a:t>
            </a:r>
            <a:endParaRPr lang="en-US" altLang="zh-CN" sz="2000" b="1"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9AD203D8-5E1F-460E-A904-FEFCDC948BDB}"/>
              </a:ext>
            </a:extLst>
          </p:cNvPr>
          <p:cNvPicPr>
            <a:picLocks noChangeAspect="1"/>
          </p:cNvPicPr>
          <p:nvPr/>
        </p:nvPicPr>
        <p:blipFill>
          <a:blip r:embed="rId7"/>
          <a:stretch>
            <a:fillRect/>
          </a:stretch>
        </p:blipFill>
        <p:spPr>
          <a:xfrm>
            <a:off x="360039" y="2174480"/>
            <a:ext cx="8926488" cy="1873893"/>
          </a:xfrm>
          <a:prstGeom prst="rect">
            <a:avLst/>
          </a:prstGeom>
        </p:spPr>
      </p:pic>
      <p:pic>
        <p:nvPicPr>
          <p:cNvPr id="7" name="图片 6">
            <a:extLst>
              <a:ext uri="{FF2B5EF4-FFF2-40B4-BE49-F238E27FC236}">
                <a16:creationId xmlns:a16="http://schemas.microsoft.com/office/drawing/2014/main" id="{E9DB7FF5-E127-4A78-BB4B-EF54E6EC5826}"/>
              </a:ext>
            </a:extLst>
          </p:cNvPr>
          <p:cNvPicPr>
            <a:picLocks noChangeAspect="1"/>
          </p:cNvPicPr>
          <p:nvPr/>
        </p:nvPicPr>
        <p:blipFill>
          <a:blip r:embed="rId8"/>
          <a:stretch>
            <a:fillRect/>
          </a:stretch>
        </p:blipFill>
        <p:spPr>
          <a:xfrm>
            <a:off x="288181" y="5004702"/>
            <a:ext cx="4173810" cy="1851983"/>
          </a:xfrm>
          <a:prstGeom prst="rect">
            <a:avLst/>
          </a:prstGeom>
        </p:spPr>
      </p:pic>
      <p:sp>
        <p:nvSpPr>
          <p:cNvPr id="14" name="矩形 13">
            <a:extLst>
              <a:ext uri="{FF2B5EF4-FFF2-40B4-BE49-F238E27FC236}">
                <a16:creationId xmlns:a16="http://schemas.microsoft.com/office/drawing/2014/main" id="{6B85E1AD-4460-4F62-8899-DFCE70C959BB}"/>
              </a:ext>
            </a:extLst>
          </p:cNvPr>
          <p:cNvSpPr/>
          <p:nvPr/>
        </p:nvSpPr>
        <p:spPr>
          <a:xfrm>
            <a:off x="2153042" y="3908256"/>
            <a:ext cx="729466" cy="276999"/>
          </a:xfrm>
          <a:prstGeom prst="rect">
            <a:avLst/>
          </a:prstGeom>
        </p:spPr>
        <p:txBody>
          <a:bodyPr wrap="square">
            <a:spAutoFit/>
          </a:bodyPr>
          <a:lstStyle/>
          <a:p>
            <a:r>
              <a:rPr lang="zh-CN" altLang="en-US" sz="1200" dirty="0">
                <a:latin typeface="微软雅黑" panose="020B0503020204020204" pitchFamily="34" charset="-122"/>
                <a:ea typeface="微软雅黑" panose="020B0503020204020204" pitchFamily="34" charset="-122"/>
              </a:rPr>
              <a:t>图一</a:t>
            </a:r>
            <a:endParaRPr lang="en-US" altLang="zh-CN" sz="1200" dirty="0">
              <a:latin typeface="微软雅黑" panose="020B0503020204020204" pitchFamily="34" charset="-122"/>
              <a:ea typeface="微软雅黑" panose="020B0503020204020204" pitchFamily="34" charset="-122"/>
            </a:endParaRPr>
          </a:p>
        </p:txBody>
      </p:sp>
      <p:sp>
        <p:nvSpPr>
          <p:cNvPr id="15" name="矩形 14">
            <a:extLst>
              <a:ext uri="{FF2B5EF4-FFF2-40B4-BE49-F238E27FC236}">
                <a16:creationId xmlns:a16="http://schemas.microsoft.com/office/drawing/2014/main" id="{361983AB-B7CD-48E0-86EC-D799AB6BFA1E}"/>
              </a:ext>
            </a:extLst>
          </p:cNvPr>
          <p:cNvSpPr/>
          <p:nvPr/>
        </p:nvSpPr>
        <p:spPr>
          <a:xfrm>
            <a:off x="7126288" y="3899863"/>
            <a:ext cx="729466" cy="276999"/>
          </a:xfrm>
          <a:prstGeom prst="rect">
            <a:avLst/>
          </a:prstGeom>
        </p:spPr>
        <p:txBody>
          <a:bodyPr wrap="square">
            <a:spAutoFit/>
          </a:bodyPr>
          <a:lstStyle/>
          <a:p>
            <a:r>
              <a:rPr lang="zh-CN" altLang="en-US" sz="1200" dirty="0">
                <a:latin typeface="微软雅黑" panose="020B0503020204020204" pitchFamily="34" charset="-122"/>
                <a:ea typeface="微软雅黑" panose="020B0503020204020204" pitchFamily="34" charset="-122"/>
              </a:rPr>
              <a:t>图二</a:t>
            </a:r>
            <a:endParaRPr lang="en-US" altLang="zh-CN" sz="1200" dirty="0">
              <a:latin typeface="微软雅黑" panose="020B0503020204020204" pitchFamily="34" charset="-122"/>
              <a:ea typeface="微软雅黑" panose="020B0503020204020204" pitchFamily="34" charset="-122"/>
            </a:endParaRPr>
          </a:p>
        </p:txBody>
      </p:sp>
      <p:sp>
        <p:nvSpPr>
          <p:cNvPr id="16" name="矩形 15">
            <a:extLst>
              <a:ext uri="{FF2B5EF4-FFF2-40B4-BE49-F238E27FC236}">
                <a16:creationId xmlns:a16="http://schemas.microsoft.com/office/drawing/2014/main" id="{4EC5172A-AE5F-4D19-8E58-5709F6EACD92}"/>
              </a:ext>
            </a:extLst>
          </p:cNvPr>
          <p:cNvSpPr/>
          <p:nvPr/>
        </p:nvSpPr>
        <p:spPr>
          <a:xfrm>
            <a:off x="2130614" y="6723702"/>
            <a:ext cx="729466" cy="276999"/>
          </a:xfrm>
          <a:prstGeom prst="rect">
            <a:avLst/>
          </a:prstGeom>
        </p:spPr>
        <p:txBody>
          <a:bodyPr wrap="square">
            <a:spAutoFit/>
          </a:bodyPr>
          <a:lstStyle/>
          <a:p>
            <a:r>
              <a:rPr lang="zh-CN" altLang="en-US" sz="1200" dirty="0">
                <a:latin typeface="微软雅黑" panose="020B0503020204020204" pitchFamily="34" charset="-122"/>
                <a:ea typeface="微软雅黑" panose="020B0503020204020204" pitchFamily="34" charset="-122"/>
              </a:rPr>
              <a:t>图三</a:t>
            </a:r>
            <a:endParaRPr lang="en-US" altLang="zh-CN" sz="1200" dirty="0">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871940048"/>
      </p:ext>
    </p:extLst>
  </p:cSld>
  <p:clrMapOvr>
    <a:masterClrMapping/>
  </p:clrMapOvr>
  <mc:AlternateContent xmlns:mc="http://schemas.openxmlformats.org/markup-compatibility/2006">
    <mc:Choice xmlns:p14="http://schemas.microsoft.com/office/powerpoint/2010/main" Requires="p14">
      <p:transition p14:dur="0" advTm="37975"/>
    </mc:Choice>
    <mc:Fallback>
      <p:transition advTm="3797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50"/>
                                        <p:tgtEl>
                                          <p:spTgt spid="13"/>
                                        </p:tgtEl>
                                      </p:cBhvr>
                                    </p:animEffect>
                                  </p:childTnLst>
                                </p:cTn>
                              </p:par>
                              <p:par>
                                <p:cTn id="8" presetID="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250" fill="hold"/>
                                        <p:tgtEl>
                                          <p:spTgt spid="7"/>
                                        </p:tgtEl>
                                        <p:attrNameLst>
                                          <p:attrName>ppt_x</p:attrName>
                                        </p:attrNameLst>
                                      </p:cBhvr>
                                      <p:tavLst>
                                        <p:tav tm="0">
                                          <p:val>
                                            <p:strVal val="#ppt_x"/>
                                          </p:val>
                                        </p:tav>
                                        <p:tav tm="100000">
                                          <p:val>
                                            <p:strVal val="#ppt_x"/>
                                          </p:val>
                                        </p:tav>
                                      </p:tavLst>
                                    </p:anim>
                                    <p:anim calcmode="lin" valueType="num">
                                      <p:cBhvr additive="base">
                                        <p:cTn id="11" dur="25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48"/>
          <p:cNvSpPr txBox="1"/>
          <p:nvPr/>
        </p:nvSpPr>
        <p:spPr>
          <a:xfrm>
            <a:off x="3673706" y="2134493"/>
            <a:ext cx="4536504" cy="1477328"/>
          </a:xfrm>
          <a:prstGeom prst="rect">
            <a:avLst/>
          </a:prstGeom>
          <a:noFill/>
        </p:spPr>
        <p:txBody>
          <a:bodyPr wrap="square" lIns="0" tIns="0" rIns="0" bIns="0" rtlCol="0">
            <a:spAutoFit/>
          </a:bodyPr>
          <a:lstStyle/>
          <a:p>
            <a:pPr algn="ctr"/>
            <a:r>
              <a:rPr lang="zh-CN" altLang="en-US" sz="4800" b="1" dirty="0">
                <a:solidFill>
                  <a:schemeClr val="accent1"/>
                </a:solidFill>
                <a:latin typeface="微软雅黑" panose="020B0503020204020204" pitchFamily="34" charset="-122"/>
                <a:ea typeface="微软雅黑" panose="020B0503020204020204" pitchFamily="34" charset="-122"/>
                <a:cs typeface="+mn-ea"/>
                <a:sym typeface="+mn-lt"/>
              </a:rPr>
              <a:t>柔性调度系统中的调度算法</a:t>
            </a:r>
            <a:endParaRPr lang="en-GB" altLang="zh-CN" sz="48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15" name="矩形 259"/>
          <p:cNvSpPr>
            <a:spLocks noChangeArrowheads="1"/>
          </p:cNvSpPr>
          <p:nvPr/>
        </p:nvSpPr>
        <p:spPr bwMode="auto">
          <a:xfrm>
            <a:off x="2013719" y="2075264"/>
            <a:ext cx="1647332" cy="1685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0350" cap="all" spc="225" dirty="0">
                <a:solidFill>
                  <a:schemeClr val="accent1"/>
                </a:solidFill>
                <a:latin typeface="Impact" panose="020B0806030902050204" pitchFamily="34" charset="0"/>
                <a:cs typeface="Arial" panose="020B0604020202020204" pitchFamily="34" charset="0"/>
              </a:rPr>
              <a:t>04</a:t>
            </a:r>
            <a:endParaRPr lang="zh-CN" altLang="en-US" sz="10350" cap="all" spc="225" dirty="0">
              <a:solidFill>
                <a:schemeClr val="accent1"/>
              </a:solidFill>
              <a:latin typeface="Impact" panose="020B0806030902050204" pitchFamily="34" charset="0"/>
              <a:cs typeface="Arial" panose="020B0604020202020204" pitchFamily="34" charset="0"/>
            </a:endParaRPr>
          </a:p>
        </p:txBody>
      </p:sp>
      <p:sp>
        <p:nvSpPr>
          <p:cNvPr id="6" name="Freeform 6"/>
          <p:cNvSpPr>
            <a:spLocks/>
          </p:cNvSpPr>
          <p:nvPr/>
        </p:nvSpPr>
        <p:spPr bwMode="auto">
          <a:xfrm>
            <a:off x="265" y="4952514"/>
            <a:ext cx="9643533" cy="1376054"/>
          </a:xfrm>
          <a:custGeom>
            <a:avLst/>
            <a:gdLst>
              <a:gd name="T0" fmla="*/ 1115 w 5702"/>
              <a:gd name="T1" fmla="*/ 0 h 1219"/>
              <a:gd name="T2" fmla="*/ 1277 w 5702"/>
              <a:gd name="T3" fmla="*/ 0 h 1219"/>
              <a:gd name="T4" fmla="*/ 1428 w 5702"/>
              <a:gd name="T5" fmla="*/ 2 h 1219"/>
              <a:gd name="T6" fmla="*/ 1569 w 5702"/>
              <a:gd name="T7" fmla="*/ 2 h 1219"/>
              <a:gd name="T8" fmla="*/ 1698 w 5702"/>
              <a:gd name="T9" fmla="*/ 4 h 1219"/>
              <a:gd name="T10" fmla="*/ 1816 w 5702"/>
              <a:gd name="T11" fmla="*/ 6 h 1219"/>
              <a:gd name="T12" fmla="*/ 1922 w 5702"/>
              <a:gd name="T13" fmla="*/ 7 h 1219"/>
              <a:gd name="T14" fmla="*/ 2018 w 5702"/>
              <a:gd name="T15" fmla="*/ 11 h 1219"/>
              <a:gd name="T16" fmla="*/ 2102 w 5702"/>
              <a:gd name="T17" fmla="*/ 14 h 1219"/>
              <a:gd name="T18" fmla="*/ 2201 w 5702"/>
              <a:gd name="T19" fmla="*/ 20 h 1219"/>
              <a:gd name="T20" fmla="*/ 2293 w 5702"/>
              <a:gd name="T21" fmla="*/ 32 h 1219"/>
              <a:gd name="T22" fmla="*/ 2375 w 5702"/>
              <a:gd name="T23" fmla="*/ 46 h 1219"/>
              <a:gd name="T24" fmla="*/ 2452 w 5702"/>
              <a:gd name="T25" fmla="*/ 63 h 1219"/>
              <a:gd name="T26" fmla="*/ 2518 w 5702"/>
              <a:gd name="T27" fmla="*/ 84 h 1219"/>
              <a:gd name="T28" fmla="*/ 2579 w 5702"/>
              <a:gd name="T29" fmla="*/ 107 h 1219"/>
              <a:gd name="T30" fmla="*/ 2633 w 5702"/>
              <a:gd name="T31" fmla="*/ 131 h 1219"/>
              <a:gd name="T32" fmla="*/ 2680 w 5702"/>
              <a:gd name="T33" fmla="*/ 157 h 1219"/>
              <a:gd name="T34" fmla="*/ 2722 w 5702"/>
              <a:gd name="T35" fmla="*/ 185 h 1219"/>
              <a:gd name="T36" fmla="*/ 2756 w 5702"/>
              <a:gd name="T37" fmla="*/ 213 h 1219"/>
              <a:gd name="T38" fmla="*/ 2788 w 5702"/>
              <a:gd name="T39" fmla="*/ 241 h 1219"/>
              <a:gd name="T40" fmla="*/ 2812 w 5702"/>
              <a:gd name="T41" fmla="*/ 269 h 1219"/>
              <a:gd name="T42" fmla="*/ 2835 w 5702"/>
              <a:gd name="T43" fmla="*/ 295 h 1219"/>
              <a:gd name="T44" fmla="*/ 2852 w 5702"/>
              <a:gd name="T45" fmla="*/ 319 h 1219"/>
              <a:gd name="T46" fmla="*/ 2868 w 5702"/>
              <a:gd name="T47" fmla="*/ 295 h 1219"/>
              <a:gd name="T48" fmla="*/ 2891 w 5702"/>
              <a:gd name="T49" fmla="*/ 269 h 1219"/>
              <a:gd name="T50" fmla="*/ 2915 w 5702"/>
              <a:gd name="T51" fmla="*/ 241 h 1219"/>
              <a:gd name="T52" fmla="*/ 2946 w 5702"/>
              <a:gd name="T53" fmla="*/ 213 h 1219"/>
              <a:gd name="T54" fmla="*/ 2981 w 5702"/>
              <a:gd name="T55" fmla="*/ 185 h 1219"/>
              <a:gd name="T56" fmla="*/ 3023 w 5702"/>
              <a:gd name="T57" fmla="*/ 157 h 1219"/>
              <a:gd name="T58" fmla="*/ 3070 w 5702"/>
              <a:gd name="T59" fmla="*/ 131 h 1219"/>
              <a:gd name="T60" fmla="*/ 3124 w 5702"/>
              <a:gd name="T61" fmla="*/ 107 h 1219"/>
              <a:gd name="T62" fmla="*/ 3185 w 5702"/>
              <a:gd name="T63" fmla="*/ 84 h 1219"/>
              <a:gd name="T64" fmla="*/ 3253 w 5702"/>
              <a:gd name="T65" fmla="*/ 63 h 1219"/>
              <a:gd name="T66" fmla="*/ 3328 w 5702"/>
              <a:gd name="T67" fmla="*/ 46 h 1219"/>
              <a:gd name="T68" fmla="*/ 3409 w 5702"/>
              <a:gd name="T69" fmla="*/ 32 h 1219"/>
              <a:gd name="T70" fmla="*/ 3502 w 5702"/>
              <a:gd name="T71" fmla="*/ 20 h 1219"/>
              <a:gd name="T72" fmla="*/ 3601 w 5702"/>
              <a:gd name="T73" fmla="*/ 14 h 1219"/>
              <a:gd name="T74" fmla="*/ 3684 w 5702"/>
              <a:gd name="T75" fmla="*/ 11 h 1219"/>
              <a:gd name="T76" fmla="*/ 3780 w 5702"/>
              <a:gd name="T77" fmla="*/ 7 h 1219"/>
              <a:gd name="T78" fmla="*/ 3886 w 5702"/>
              <a:gd name="T79" fmla="*/ 6 h 1219"/>
              <a:gd name="T80" fmla="*/ 4005 w 5702"/>
              <a:gd name="T81" fmla="*/ 4 h 1219"/>
              <a:gd name="T82" fmla="*/ 4134 w 5702"/>
              <a:gd name="T83" fmla="*/ 2 h 1219"/>
              <a:gd name="T84" fmla="*/ 4275 w 5702"/>
              <a:gd name="T85" fmla="*/ 2 h 1219"/>
              <a:gd name="T86" fmla="*/ 4426 w 5702"/>
              <a:gd name="T87" fmla="*/ 0 h 1219"/>
              <a:gd name="T88" fmla="*/ 4588 w 5702"/>
              <a:gd name="T89" fmla="*/ 0 h 1219"/>
              <a:gd name="T90" fmla="*/ 4799 w 5702"/>
              <a:gd name="T91" fmla="*/ 0 h 1219"/>
              <a:gd name="T92" fmla="*/ 4999 w 5702"/>
              <a:gd name="T93" fmla="*/ 2 h 1219"/>
              <a:gd name="T94" fmla="*/ 5189 w 5702"/>
              <a:gd name="T95" fmla="*/ 4 h 1219"/>
              <a:gd name="T96" fmla="*/ 5368 w 5702"/>
              <a:gd name="T97" fmla="*/ 6 h 1219"/>
              <a:gd name="T98" fmla="*/ 5541 w 5702"/>
              <a:gd name="T99" fmla="*/ 7 h 1219"/>
              <a:gd name="T100" fmla="*/ 5702 w 5702"/>
              <a:gd name="T101" fmla="*/ 9 h 1219"/>
              <a:gd name="T102" fmla="*/ 5702 w 5702"/>
              <a:gd name="T103" fmla="*/ 1219 h 1219"/>
              <a:gd name="T104" fmla="*/ 0 w 5702"/>
              <a:gd name="T105" fmla="*/ 1219 h 1219"/>
              <a:gd name="T106" fmla="*/ 0 w 5702"/>
              <a:gd name="T107" fmla="*/ 9 h 1219"/>
              <a:gd name="T108" fmla="*/ 164 w 5702"/>
              <a:gd name="T109" fmla="*/ 7 h 1219"/>
              <a:gd name="T110" fmla="*/ 335 w 5702"/>
              <a:gd name="T111" fmla="*/ 6 h 1219"/>
              <a:gd name="T112" fmla="*/ 514 w 5702"/>
              <a:gd name="T113" fmla="*/ 4 h 1219"/>
              <a:gd name="T114" fmla="*/ 704 w 5702"/>
              <a:gd name="T115" fmla="*/ 2 h 1219"/>
              <a:gd name="T116" fmla="*/ 904 w 5702"/>
              <a:gd name="T117" fmla="*/ 0 h 1219"/>
              <a:gd name="T118" fmla="*/ 1115 w 5702"/>
              <a:gd name="T119" fmla="*/ 0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2" h="1219">
                <a:moveTo>
                  <a:pt x="1115" y="0"/>
                </a:moveTo>
                <a:lnTo>
                  <a:pt x="1277" y="0"/>
                </a:lnTo>
                <a:lnTo>
                  <a:pt x="1428" y="2"/>
                </a:lnTo>
                <a:lnTo>
                  <a:pt x="1569" y="2"/>
                </a:lnTo>
                <a:lnTo>
                  <a:pt x="1698" y="4"/>
                </a:lnTo>
                <a:lnTo>
                  <a:pt x="1816" y="6"/>
                </a:lnTo>
                <a:lnTo>
                  <a:pt x="1922" y="7"/>
                </a:lnTo>
                <a:lnTo>
                  <a:pt x="2018" y="11"/>
                </a:lnTo>
                <a:lnTo>
                  <a:pt x="2102" y="14"/>
                </a:lnTo>
                <a:lnTo>
                  <a:pt x="2201" y="20"/>
                </a:lnTo>
                <a:lnTo>
                  <a:pt x="2293" y="32"/>
                </a:lnTo>
                <a:lnTo>
                  <a:pt x="2375" y="46"/>
                </a:lnTo>
                <a:lnTo>
                  <a:pt x="2452" y="63"/>
                </a:lnTo>
                <a:lnTo>
                  <a:pt x="2518" y="84"/>
                </a:lnTo>
                <a:lnTo>
                  <a:pt x="2579" y="107"/>
                </a:lnTo>
                <a:lnTo>
                  <a:pt x="2633" y="131"/>
                </a:lnTo>
                <a:lnTo>
                  <a:pt x="2680" y="157"/>
                </a:lnTo>
                <a:lnTo>
                  <a:pt x="2722" y="185"/>
                </a:lnTo>
                <a:lnTo>
                  <a:pt x="2756" y="213"/>
                </a:lnTo>
                <a:lnTo>
                  <a:pt x="2788" y="241"/>
                </a:lnTo>
                <a:lnTo>
                  <a:pt x="2812" y="269"/>
                </a:lnTo>
                <a:lnTo>
                  <a:pt x="2835" y="295"/>
                </a:lnTo>
                <a:lnTo>
                  <a:pt x="2852" y="319"/>
                </a:lnTo>
                <a:lnTo>
                  <a:pt x="2868" y="295"/>
                </a:lnTo>
                <a:lnTo>
                  <a:pt x="2891" y="269"/>
                </a:lnTo>
                <a:lnTo>
                  <a:pt x="2915" y="241"/>
                </a:lnTo>
                <a:lnTo>
                  <a:pt x="2946" y="213"/>
                </a:lnTo>
                <a:lnTo>
                  <a:pt x="2981" y="185"/>
                </a:lnTo>
                <a:lnTo>
                  <a:pt x="3023" y="157"/>
                </a:lnTo>
                <a:lnTo>
                  <a:pt x="3070" y="131"/>
                </a:lnTo>
                <a:lnTo>
                  <a:pt x="3124" y="107"/>
                </a:lnTo>
                <a:lnTo>
                  <a:pt x="3185" y="84"/>
                </a:lnTo>
                <a:lnTo>
                  <a:pt x="3253" y="63"/>
                </a:lnTo>
                <a:lnTo>
                  <a:pt x="3328" y="46"/>
                </a:lnTo>
                <a:lnTo>
                  <a:pt x="3409" y="32"/>
                </a:lnTo>
                <a:lnTo>
                  <a:pt x="3502" y="20"/>
                </a:lnTo>
                <a:lnTo>
                  <a:pt x="3601" y="14"/>
                </a:lnTo>
                <a:lnTo>
                  <a:pt x="3684" y="11"/>
                </a:lnTo>
                <a:lnTo>
                  <a:pt x="3780" y="7"/>
                </a:lnTo>
                <a:lnTo>
                  <a:pt x="3886" y="6"/>
                </a:lnTo>
                <a:lnTo>
                  <a:pt x="4005" y="4"/>
                </a:lnTo>
                <a:lnTo>
                  <a:pt x="4134" y="2"/>
                </a:lnTo>
                <a:lnTo>
                  <a:pt x="4275" y="2"/>
                </a:lnTo>
                <a:lnTo>
                  <a:pt x="4426" y="0"/>
                </a:lnTo>
                <a:lnTo>
                  <a:pt x="4588" y="0"/>
                </a:lnTo>
                <a:lnTo>
                  <a:pt x="4799" y="0"/>
                </a:lnTo>
                <a:lnTo>
                  <a:pt x="4999" y="2"/>
                </a:lnTo>
                <a:lnTo>
                  <a:pt x="5189" y="4"/>
                </a:lnTo>
                <a:lnTo>
                  <a:pt x="5368" y="6"/>
                </a:lnTo>
                <a:lnTo>
                  <a:pt x="5541" y="7"/>
                </a:lnTo>
                <a:lnTo>
                  <a:pt x="5702" y="9"/>
                </a:lnTo>
                <a:lnTo>
                  <a:pt x="5702" y="1219"/>
                </a:lnTo>
                <a:lnTo>
                  <a:pt x="0" y="1219"/>
                </a:lnTo>
                <a:lnTo>
                  <a:pt x="0" y="9"/>
                </a:lnTo>
                <a:lnTo>
                  <a:pt x="164" y="7"/>
                </a:lnTo>
                <a:lnTo>
                  <a:pt x="335" y="6"/>
                </a:lnTo>
                <a:lnTo>
                  <a:pt x="514" y="4"/>
                </a:lnTo>
                <a:lnTo>
                  <a:pt x="704" y="2"/>
                </a:lnTo>
                <a:lnTo>
                  <a:pt x="904" y="0"/>
                </a:lnTo>
                <a:lnTo>
                  <a:pt x="1115"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7" name="Freeform 7"/>
          <p:cNvSpPr>
            <a:spLocks/>
          </p:cNvSpPr>
          <p:nvPr/>
        </p:nvSpPr>
        <p:spPr bwMode="auto">
          <a:xfrm>
            <a:off x="265" y="4750451"/>
            <a:ext cx="9643533" cy="444763"/>
          </a:xfrm>
          <a:custGeom>
            <a:avLst/>
            <a:gdLst>
              <a:gd name="T0" fmla="*/ 1184 w 5702"/>
              <a:gd name="T1" fmla="*/ 0 h 394"/>
              <a:gd name="T2" fmla="*/ 1492 w 5702"/>
              <a:gd name="T3" fmla="*/ 2 h 394"/>
              <a:gd name="T4" fmla="*/ 1754 w 5702"/>
              <a:gd name="T5" fmla="*/ 5 h 394"/>
              <a:gd name="T6" fmla="*/ 1968 w 5702"/>
              <a:gd name="T7" fmla="*/ 11 h 394"/>
              <a:gd name="T8" fmla="*/ 2156 w 5702"/>
              <a:gd name="T9" fmla="*/ 19 h 394"/>
              <a:gd name="T10" fmla="*/ 2333 w 5702"/>
              <a:gd name="T11" fmla="*/ 42 h 394"/>
              <a:gd name="T12" fmla="*/ 2480 w 5702"/>
              <a:gd name="T13" fmla="*/ 78 h 394"/>
              <a:gd name="T14" fmla="*/ 2598 w 5702"/>
              <a:gd name="T15" fmla="*/ 122 h 394"/>
              <a:gd name="T16" fmla="*/ 2690 w 5702"/>
              <a:gd name="T17" fmla="*/ 172 h 394"/>
              <a:gd name="T18" fmla="*/ 2763 w 5702"/>
              <a:gd name="T19" fmla="*/ 225 h 394"/>
              <a:gd name="T20" fmla="*/ 2816 w 5702"/>
              <a:gd name="T21" fmla="*/ 277 h 394"/>
              <a:gd name="T22" fmla="*/ 2852 w 5702"/>
              <a:gd name="T23" fmla="*/ 326 h 394"/>
              <a:gd name="T24" fmla="*/ 2887 w 5702"/>
              <a:gd name="T25" fmla="*/ 277 h 394"/>
              <a:gd name="T26" fmla="*/ 2939 w 5702"/>
              <a:gd name="T27" fmla="*/ 225 h 394"/>
              <a:gd name="T28" fmla="*/ 3012 w 5702"/>
              <a:gd name="T29" fmla="*/ 172 h 394"/>
              <a:gd name="T30" fmla="*/ 3105 w 5702"/>
              <a:gd name="T31" fmla="*/ 122 h 394"/>
              <a:gd name="T32" fmla="*/ 3223 w 5702"/>
              <a:gd name="T33" fmla="*/ 78 h 394"/>
              <a:gd name="T34" fmla="*/ 3369 w 5702"/>
              <a:gd name="T35" fmla="*/ 42 h 394"/>
              <a:gd name="T36" fmla="*/ 3547 w 5702"/>
              <a:gd name="T37" fmla="*/ 19 h 394"/>
              <a:gd name="T38" fmla="*/ 3735 w 5702"/>
              <a:gd name="T39" fmla="*/ 11 h 394"/>
              <a:gd name="T40" fmla="*/ 3949 w 5702"/>
              <a:gd name="T41" fmla="*/ 5 h 394"/>
              <a:gd name="T42" fmla="*/ 4210 w 5702"/>
              <a:gd name="T43" fmla="*/ 2 h 394"/>
              <a:gd name="T44" fmla="*/ 4519 w 5702"/>
              <a:gd name="T45" fmla="*/ 0 h 394"/>
              <a:gd name="T46" fmla="*/ 4907 w 5702"/>
              <a:gd name="T47" fmla="*/ 0 h 394"/>
              <a:gd name="T48" fmla="*/ 5318 w 5702"/>
              <a:gd name="T49" fmla="*/ 2 h 394"/>
              <a:gd name="T50" fmla="*/ 5702 w 5702"/>
              <a:gd name="T51" fmla="*/ 5 h 394"/>
              <a:gd name="T52" fmla="*/ 5513 w 5702"/>
              <a:gd name="T53" fmla="*/ 72 h 394"/>
              <a:gd name="T54" fmla="*/ 5116 w 5702"/>
              <a:gd name="T55" fmla="*/ 70 h 394"/>
              <a:gd name="T56" fmla="*/ 4689 w 5702"/>
              <a:gd name="T57" fmla="*/ 68 h 394"/>
              <a:gd name="T58" fmla="*/ 4358 w 5702"/>
              <a:gd name="T59" fmla="*/ 70 h 394"/>
              <a:gd name="T60" fmla="*/ 4073 w 5702"/>
              <a:gd name="T61" fmla="*/ 72 h 394"/>
              <a:gd name="T62" fmla="*/ 3836 w 5702"/>
              <a:gd name="T63" fmla="*/ 75 h 394"/>
              <a:gd name="T64" fmla="*/ 3648 w 5702"/>
              <a:gd name="T65" fmla="*/ 80 h 394"/>
              <a:gd name="T66" fmla="*/ 3455 w 5702"/>
              <a:gd name="T67" fmla="*/ 98 h 394"/>
              <a:gd name="T68" fmla="*/ 3293 w 5702"/>
              <a:gd name="T69" fmla="*/ 127 h 394"/>
              <a:gd name="T70" fmla="*/ 3162 w 5702"/>
              <a:gd name="T71" fmla="*/ 167 h 394"/>
              <a:gd name="T72" fmla="*/ 3056 w 5702"/>
              <a:gd name="T73" fmla="*/ 214 h 394"/>
              <a:gd name="T74" fmla="*/ 2974 w 5702"/>
              <a:gd name="T75" fmla="*/ 266 h 394"/>
              <a:gd name="T76" fmla="*/ 2911 w 5702"/>
              <a:gd name="T77" fmla="*/ 320 h 394"/>
              <a:gd name="T78" fmla="*/ 2868 w 5702"/>
              <a:gd name="T79" fmla="*/ 371 h 394"/>
              <a:gd name="T80" fmla="*/ 2835 w 5702"/>
              <a:gd name="T81" fmla="*/ 371 h 394"/>
              <a:gd name="T82" fmla="*/ 2791 w 5702"/>
              <a:gd name="T83" fmla="*/ 320 h 394"/>
              <a:gd name="T84" fmla="*/ 2730 w 5702"/>
              <a:gd name="T85" fmla="*/ 266 h 394"/>
              <a:gd name="T86" fmla="*/ 2647 w 5702"/>
              <a:gd name="T87" fmla="*/ 214 h 394"/>
              <a:gd name="T88" fmla="*/ 2542 w 5702"/>
              <a:gd name="T89" fmla="*/ 167 h 394"/>
              <a:gd name="T90" fmla="*/ 2410 w 5702"/>
              <a:gd name="T91" fmla="*/ 127 h 394"/>
              <a:gd name="T92" fmla="*/ 2248 w 5702"/>
              <a:gd name="T93" fmla="*/ 98 h 394"/>
              <a:gd name="T94" fmla="*/ 2055 w 5702"/>
              <a:gd name="T95" fmla="*/ 80 h 394"/>
              <a:gd name="T96" fmla="*/ 1867 w 5702"/>
              <a:gd name="T97" fmla="*/ 75 h 394"/>
              <a:gd name="T98" fmla="*/ 1630 w 5702"/>
              <a:gd name="T99" fmla="*/ 72 h 394"/>
              <a:gd name="T100" fmla="*/ 1344 w 5702"/>
              <a:gd name="T101" fmla="*/ 70 h 394"/>
              <a:gd name="T102" fmla="*/ 1014 w 5702"/>
              <a:gd name="T103" fmla="*/ 68 h 394"/>
              <a:gd name="T104" fmla="*/ 587 w 5702"/>
              <a:gd name="T105" fmla="*/ 70 h 394"/>
              <a:gd name="T106" fmla="*/ 190 w 5702"/>
              <a:gd name="T107" fmla="*/ 72 h 394"/>
              <a:gd name="T108" fmla="*/ 0 w 5702"/>
              <a:gd name="T109" fmla="*/ 5 h 394"/>
              <a:gd name="T110" fmla="*/ 385 w 5702"/>
              <a:gd name="T111" fmla="*/ 2 h 394"/>
              <a:gd name="T112" fmla="*/ 796 w 5702"/>
              <a:gd name="T113"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02" h="394">
                <a:moveTo>
                  <a:pt x="1014" y="0"/>
                </a:moveTo>
                <a:lnTo>
                  <a:pt x="1184" y="0"/>
                </a:lnTo>
                <a:lnTo>
                  <a:pt x="1344" y="0"/>
                </a:lnTo>
                <a:lnTo>
                  <a:pt x="1492" y="2"/>
                </a:lnTo>
                <a:lnTo>
                  <a:pt x="1630" y="4"/>
                </a:lnTo>
                <a:lnTo>
                  <a:pt x="1754" y="5"/>
                </a:lnTo>
                <a:lnTo>
                  <a:pt x="1867" y="7"/>
                </a:lnTo>
                <a:lnTo>
                  <a:pt x="1968" y="11"/>
                </a:lnTo>
                <a:lnTo>
                  <a:pt x="2055" y="12"/>
                </a:lnTo>
                <a:lnTo>
                  <a:pt x="2156" y="19"/>
                </a:lnTo>
                <a:lnTo>
                  <a:pt x="2248" y="30"/>
                </a:lnTo>
                <a:lnTo>
                  <a:pt x="2333" y="42"/>
                </a:lnTo>
                <a:lnTo>
                  <a:pt x="2410" y="59"/>
                </a:lnTo>
                <a:lnTo>
                  <a:pt x="2480" y="78"/>
                </a:lnTo>
                <a:lnTo>
                  <a:pt x="2542" y="99"/>
                </a:lnTo>
                <a:lnTo>
                  <a:pt x="2598" y="122"/>
                </a:lnTo>
                <a:lnTo>
                  <a:pt x="2647" y="146"/>
                </a:lnTo>
                <a:lnTo>
                  <a:pt x="2690" y="172"/>
                </a:lnTo>
                <a:lnTo>
                  <a:pt x="2730" y="199"/>
                </a:lnTo>
                <a:lnTo>
                  <a:pt x="2763" y="225"/>
                </a:lnTo>
                <a:lnTo>
                  <a:pt x="2791" y="253"/>
                </a:lnTo>
                <a:lnTo>
                  <a:pt x="2816" y="277"/>
                </a:lnTo>
                <a:lnTo>
                  <a:pt x="2835" y="303"/>
                </a:lnTo>
                <a:lnTo>
                  <a:pt x="2852" y="326"/>
                </a:lnTo>
                <a:lnTo>
                  <a:pt x="2868" y="303"/>
                </a:lnTo>
                <a:lnTo>
                  <a:pt x="2887" y="277"/>
                </a:lnTo>
                <a:lnTo>
                  <a:pt x="2911" y="253"/>
                </a:lnTo>
                <a:lnTo>
                  <a:pt x="2939" y="225"/>
                </a:lnTo>
                <a:lnTo>
                  <a:pt x="2974" y="199"/>
                </a:lnTo>
                <a:lnTo>
                  <a:pt x="3012" y="172"/>
                </a:lnTo>
                <a:lnTo>
                  <a:pt x="3056" y="146"/>
                </a:lnTo>
                <a:lnTo>
                  <a:pt x="3105" y="122"/>
                </a:lnTo>
                <a:lnTo>
                  <a:pt x="3162" y="99"/>
                </a:lnTo>
                <a:lnTo>
                  <a:pt x="3223" y="78"/>
                </a:lnTo>
                <a:lnTo>
                  <a:pt x="3293" y="59"/>
                </a:lnTo>
                <a:lnTo>
                  <a:pt x="3369" y="42"/>
                </a:lnTo>
                <a:lnTo>
                  <a:pt x="3455" y="30"/>
                </a:lnTo>
                <a:lnTo>
                  <a:pt x="3547" y="19"/>
                </a:lnTo>
                <a:lnTo>
                  <a:pt x="3648" y="12"/>
                </a:lnTo>
                <a:lnTo>
                  <a:pt x="3735" y="11"/>
                </a:lnTo>
                <a:lnTo>
                  <a:pt x="3836" y="7"/>
                </a:lnTo>
                <a:lnTo>
                  <a:pt x="3949" y="5"/>
                </a:lnTo>
                <a:lnTo>
                  <a:pt x="4073" y="4"/>
                </a:lnTo>
                <a:lnTo>
                  <a:pt x="4210" y="2"/>
                </a:lnTo>
                <a:lnTo>
                  <a:pt x="4358" y="0"/>
                </a:lnTo>
                <a:lnTo>
                  <a:pt x="4519" y="0"/>
                </a:lnTo>
                <a:lnTo>
                  <a:pt x="4689" y="0"/>
                </a:lnTo>
                <a:lnTo>
                  <a:pt x="4907" y="0"/>
                </a:lnTo>
                <a:lnTo>
                  <a:pt x="5116" y="2"/>
                </a:lnTo>
                <a:lnTo>
                  <a:pt x="5318" y="2"/>
                </a:lnTo>
                <a:lnTo>
                  <a:pt x="5513" y="4"/>
                </a:lnTo>
                <a:lnTo>
                  <a:pt x="5702" y="5"/>
                </a:lnTo>
                <a:lnTo>
                  <a:pt x="5702" y="73"/>
                </a:lnTo>
                <a:lnTo>
                  <a:pt x="5513" y="72"/>
                </a:lnTo>
                <a:lnTo>
                  <a:pt x="5318" y="70"/>
                </a:lnTo>
                <a:lnTo>
                  <a:pt x="5116" y="70"/>
                </a:lnTo>
                <a:lnTo>
                  <a:pt x="4907" y="68"/>
                </a:lnTo>
                <a:lnTo>
                  <a:pt x="4689" y="68"/>
                </a:lnTo>
                <a:lnTo>
                  <a:pt x="4519" y="68"/>
                </a:lnTo>
                <a:lnTo>
                  <a:pt x="4358" y="70"/>
                </a:lnTo>
                <a:lnTo>
                  <a:pt x="4210" y="70"/>
                </a:lnTo>
                <a:lnTo>
                  <a:pt x="4073" y="72"/>
                </a:lnTo>
                <a:lnTo>
                  <a:pt x="3949" y="73"/>
                </a:lnTo>
                <a:lnTo>
                  <a:pt x="3836" y="75"/>
                </a:lnTo>
                <a:lnTo>
                  <a:pt x="3735" y="78"/>
                </a:lnTo>
                <a:lnTo>
                  <a:pt x="3648" y="80"/>
                </a:lnTo>
                <a:lnTo>
                  <a:pt x="3547" y="87"/>
                </a:lnTo>
                <a:lnTo>
                  <a:pt x="3455" y="98"/>
                </a:lnTo>
                <a:lnTo>
                  <a:pt x="3369" y="110"/>
                </a:lnTo>
                <a:lnTo>
                  <a:pt x="3293" y="127"/>
                </a:lnTo>
                <a:lnTo>
                  <a:pt x="3223" y="146"/>
                </a:lnTo>
                <a:lnTo>
                  <a:pt x="3162" y="167"/>
                </a:lnTo>
                <a:lnTo>
                  <a:pt x="3105" y="190"/>
                </a:lnTo>
                <a:lnTo>
                  <a:pt x="3056" y="214"/>
                </a:lnTo>
                <a:lnTo>
                  <a:pt x="3012" y="240"/>
                </a:lnTo>
                <a:lnTo>
                  <a:pt x="2974" y="266"/>
                </a:lnTo>
                <a:lnTo>
                  <a:pt x="2939" y="293"/>
                </a:lnTo>
                <a:lnTo>
                  <a:pt x="2911" y="320"/>
                </a:lnTo>
                <a:lnTo>
                  <a:pt x="2887" y="345"/>
                </a:lnTo>
                <a:lnTo>
                  <a:pt x="2868" y="371"/>
                </a:lnTo>
                <a:lnTo>
                  <a:pt x="2852" y="394"/>
                </a:lnTo>
                <a:lnTo>
                  <a:pt x="2835" y="371"/>
                </a:lnTo>
                <a:lnTo>
                  <a:pt x="2816" y="345"/>
                </a:lnTo>
                <a:lnTo>
                  <a:pt x="2791" y="320"/>
                </a:lnTo>
                <a:lnTo>
                  <a:pt x="2763" y="293"/>
                </a:lnTo>
                <a:lnTo>
                  <a:pt x="2730" y="266"/>
                </a:lnTo>
                <a:lnTo>
                  <a:pt x="2690" y="240"/>
                </a:lnTo>
                <a:lnTo>
                  <a:pt x="2647" y="214"/>
                </a:lnTo>
                <a:lnTo>
                  <a:pt x="2598" y="190"/>
                </a:lnTo>
                <a:lnTo>
                  <a:pt x="2542" y="167"/>
                </a:lnTo>
                <a:lnTo>
                  <a:pt x="2480" y="146"/>
                </a:lnTo>
                <a:lnTo>
                  <a:pt x="2410" y="127"/>
                </a:lnTo>
                <a:lnTo>
                  <a:pt x="2333" y="110"/>
                </a:lnTo>
                <a:lnTo>
                  <a:pt x="2248" y="98"/>
                </a:lnTo>
                <a:lnTo>
                  <a:pt x="2156" y="87"/>
                </a:lnTo>
                <a:lnTo>
                  <a:pt x="2055" y="80"/>
                </a:lnTo>
                <a:lnTo>
                  <a:pt x="1968" y="78"/>
                </a:lnTo>
                <a:lnTo>
                  <a:pt x="1867" y="75"/>
                </a:lnTo>
                <a:lnTo>
                  <a:pt x="1754" y="73"/>
                </a:lnTo>
                <a:lnTo>
                  <a:pt x="1630" y="72"/>
                </a:lnTo>
                <a:lnTo>
                  <a:pt x="1492" y="70"/>
                </a:lnTo>
                <a:lnTo>
                  <a:pt x="1344" y="70"/>
                </a:lnTo>
                <a:lnTo>
                  <a:pt x="1184" y="68"/>
                </a:lnTo>
                <a:lnTo>
                  <a:pt x="1014" y="68"/>
                </a:lnTo>
                <a:lnTo>
                  <a:pt x="796" y="68"/>
                </a:lnTo>
                <a:lnTo>
                  <a:pt x="587" y="70"/>
                </a:lnTo>
                <a:lnTo>
                  <a:pt x="385" y="70"/>
                </a:lnTo>
                <a:lnTo>
                  <a:pt x="190" y="72"/>
                </a:lnTo>
                <a:lnTo>
                  <a:pt x="0" y="73"/>
                </a:lnTo>
                <a:lnTo>
                  <a:pt x="0" y="5"/>
                </a:lnTo>
                <a:lnTo>
                  <a:pt x="190" y="4"/>
                </a:lnTo>
                <a:lnTo>
                  <a:pt x="385" y="2"/>
                </a:lnTo>
                <a:lnTo>
                  <a:pt x="587" y="2"/>
                </a:lnTo>
                <a:lnTo>
                  <a:pt x="796" y="0"/>
                </a:lnTo>
                <a:lnTo>
                  <a:pt x="1014"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pic>
        <p:nvPicPr>
          <p:cNvPr id="8" name="图片 33">
            <a:extLst>
              <a:ext uri="{FF2B5EF4-FFF2-40B4-BE49-F238E27FC236}">
                <a16:creationId xmlns:a16="http://schemas.microsoft.com/office/drawing/2014/main" id="{136358A0-6D56-4581-9C05-C6B65F6988A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Tree>
    <p:extLst>
      <p:ext uri="{BB962C8B-B14F-4D97-AF65-F5344CB8AC3E}">
        <p14:creationId xmlns:p14="http://schemas.microsoft.com/office/powerpoint/2010/main" val="1738201805"/>
      </p:ext>
    </p:extLst>
  </p:cSld>
  <p:clrMapOvr>
    <a:masterClrMapping/>
  </p:clrMapOvr>
  <mc:AlternateContent xmlns:mc="http://schemas.openxmlformats.org/markup-compatibility/2006">
    <mc:Choice xmlns:p14="http://schemas.microsoft.com/office/powerpoint/2010/main" Requires="p14">
      <p:transition spd="slow" p14:dur="2000" advTm="1935"/>
    </mc:Choice>
    <mc:Fallback>
      <p:transition spd="slow" advTm="1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Vertical)">
                                      <p:cBhvr>
                                        <p:cTn id="7" dur="500"/>
                                        <p:tgtEl>
                                          <p:spTgt spid="7"/>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out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429543" y="1857400"/>
            <a:ext cx="1843774" cy="497316"/>
          </a:xfrm>
          <a:prstGeom prst="rect">
            <a:avLst/>
          </a:prstGeom>
          <a:effectLst/>
        </p:spPr>
        <p:txBody>
          <a:bodyPr wrap="none">
            <a:spAutoFit/>
          </a:bodyPr>
          <a:lstStyle/>
          <a:p>
            <a:pPr algn="r">
              <a:lnSpc>
                <a:spcPct val="120000"/>
              </a:lnSpc>
            </a:pPr>
            <a:r>
              <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01 </a:t>
            </a:r>
            <a:r>
              <a:rPr lang="zh-CN" altLang="en-US"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研究背景</a:t>
            </a:r>
            <a:endPar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矩形 20"/>
          <p:cNvSpPr/>
          <p:nvPr/>
        </p:nvSpPr>
        <p:spPr>
          <a:xfrm>
            <a:off x="5038055" y="1797473"/>
            <a:ext cx="3639138" cy="497316"/>
          </a:xfrm>
          <a:prstGeom prst="rect">
            <a:avLst/>
          </a:prstGeom>
          <a:effectLst/>
        </p:spPr>
        <p:txBody>
          <a:bodyPr wrap="none">
            <a:spAutoFit/>
          </a:bodyPr>
          <a:lstStyle/>
          <a:p>
            <a:pPr algn="r">
              <a:lnSpc>
                <a:spcPct val="120000"/>
              </a:lnSpc>
            </a:pPr>
            <a:r>
              <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02 </a:t>
            </a:r>
            <a:r>
              <a:rPr lang="zh-CN" altLang="en-US"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多</a:t>
            </a:r>
            <a:r>
              <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Agent</a:t>
            </a:r>
            <a:r>
              <a:rPr lang="zh-CN" altLang="en-US"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调度系统设计</a:t>
            </a:r>
            <a:endPar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矩形 33"/>
          <p:cNvSpPr/>
          <p:nvPr/>
        </p:nvSpPr>
        <p:spPr>
          <a:xfrm>
            <a:off x="356639" y="2733081"/>
            <a:ext cx="3319948" cy="497316"/>
          </a:xfrm>
          <a:prstGeom prst="rect">
            <a:avLst/>
          </a:prstGeom>
          <a:effectLst/>
        </p:spPr>
        <p:txBody>
          <a:bodyPr wrap="none">
            <a:spAutoFit/>
          </a:bodyPr>
          <a:lstStyle/>
          <a:p>
            <a:pPr algn="r">
              <a:lnSpc>
                <a:spcPct val="120000"/>
              </a:lnSpc>
            </a:pPr>
            <a:r>
              <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03 Agent</a:t>
            </a:r>
            <a:r>
              <a:rPr lang="zh-CN" altLang="en-US"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间的协作机制</a:t>
            </a:r>
            <a:endPar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矩形 35"/>
          <p:cNvSpPr/>
          <p:nvPr/>
        </p:nvSpPr>
        <p:spPr>
          <a:xfrm>
            <a:off x="5038055" y="2681829"/>
            <a:ext cx="4305987" cy="497316"/>
          </a:xfrm>
          <a:prstGeom prst="rect">
            <a:avLst/>
          </a:prstGeom>
          <a:effectLst/>
        </p:spPr>
        <p:txBody>
          <a:bodyPr wrap="none">
            <a:spAutoFit/>
          </a:bodyPr>
          <a:lstStyle/>
          <a:p>
            <a:pPr algn="r">
              <a:lnSpc>
                <a:spcPct val="120000"/>
              </a:lnSpc>
            </a:pPr>
            <a:r>
              <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04 </a:t>
            </a:r>
            <a:r>
              <a:rPr lang="zh-CN" altLang="en-US"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柔性调度系统中的调度算法</a:t>
            </a:r>
            <a:endPar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TextBox 148"/>
          <p:cNvSpPr txBox="1"/>
          <p:nvPr/>
        </p:nvSpPr>
        <p:spPr>
          <a:xfrm>
            <a:off x="429543" y="225234"/>
            <a:ext cx="1857015" cy="927690"/>
          </a:xfrm>
          <a:prstGeom prst="rect">
            <a:avLst/>
          </a:prstGeom>
          <a:noFill/>
        </p:spPr>
        <p:txBody>
          <a:bodyPr vert="horz" wrap="square" rtlCol="0">
            <a:spAutoFit/>
          </a:bodyPr>
          <a:lstStyle/>
          <a:p>
            <a:pPr>
              <a:lnSpc>
                <a:spcPct val="120000"/>
              </a:lnSpc>
            </a:pPr>
            <a:r>
              <a:rPr lang="zh-CN" altLang="en-US" sz="4950" b="1" cap="all" spc="225"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目录</a:t>
            </a:r>
            <a:endParaRPr lang="en-US" altLang="zh-CN" sz="4950" b="1" cap="all" spc="225"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148"/>
          <p:cNvSpPr txBox="1"/>
          <p:nvPr/>
        </p:nvSpPr>
        <p:spPr>
          <a:xfrm>
            <a:off x="429543" y="1026355"/>
            <a:ext cx="2510157" cy="645754"/>
          </a:xfrm>
          <a:prstGeom prst="rect">
            <a:avLst/>
          </a:prstGeom>
          <a:noFill/>
        </p:spPr>
        <p:txBody>
          <a:bodyPr vert="horz" wrap="square" rtlCol="0">
            <a:spAutoFit/>
          </a:bodyPr>
          <a:lstStyle/>
          <a:p>
            <a:pPr>
              <a:lnSpc>
                <a:spcPct val="120000"/>
              </a:lnSpc>
            </a:pPr>
            <a:r>
              <a:rPr lang="en-US" altLang="zh-CN" sz="33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CONTENTS</a:t>
            </a:r>
          </a:p>
        </p:txBody>
      </p:sp>
      <p:sp>
        <p:nvSpPr>
          <p:cNvPr id="16" name="Freeform 6"/>
          <p:cNvSpPr>
            <a:spLocks/>
          </p:cNvSpPr>
          <p:nvPr/>
        </p:nvSpPr>
        <p:spPr bwMode="auto">
          <a:xfrm>
            <a:off x="265" y="4952514"/>
            <a:ext cx="9643533" cy="1376054"/>
          </a:xfrm>
          <a:custGeom>
            <a:avLst/>
            <a:gdLst>
              <a:gd name="T0" fmla="*/ 1115 w 5702"/>
              <a:gd name="T1" fmla="*/ 0 h 1219"/>
              <a:gd name="T2" fmla="*/ 1277 w 5702"/>
              <a:gd name="T3" fmla="*/ 0 h 1219"/>
              <a:gd name="T4" fmla="*/ 1428 w 5702"/>
              <a:gd name="T5" fmla="*/ 2 h 1219"/>
              <a:gd name="T6" fmla="*/ 1569 w 5702"/>
              <a:gd name="T7" fmla="*/ 2 h 1219"/>
              <a:gd name="T8" fmla="*/ 1698 w 5702"/>
              <a:gd name="T9" fmla="*/ 4 h 1219"/>
              <a:gd name="T10" fmla="*/ 1816 w 5702"/>
              <a:gd name="T11" fmla="*/ 6 h 1219"/>
              <a:gd name="T12" fmla="*/ 1922 w 5702"/>
              <a:gd name="T13" fmla="*/ 7 h 1219"/>
              <a:gd name="T14" fmla="*/ 2018 w 5702"/>
              <a:gd name="T15" fmla="*/ 11 h 1219"/>
              <a:gd name="T16" fmla="*/ 2102 w 5702"/>
              <a:gd name="T17" fmla="*/ 14 h 1219"/>
              <a:gd name="T18" fmla="*/ 2201 w 5702"/>
              <a:gd name="T19" fmla="*/ 20 h 1219"/>
              <a:gd name="T20" fmla="*/ 2293 w 5702"/>
              <a:gd name="T21" fmla="*/ 32 h 1219"/>
              <a:gd name="T22" fmla="*/ 2375 w 5702"/>
              <a:gd name="T23" fmla="*/ 46 h 1219"/>
              <a:gd name="T24" fmla="*/ 2452 w 5702"/>
              <a:gd name="T25" fmla="*/ 63 h 1219"/>
              <a:gd name="T26" fmla="*/ 2518 w 5702"/>
              <a:gd name="T27" fmla="*/ 84 h 1219"/>
              <a:gd name="T28" fmla="*/ 2579 w 5702"/>
              <a:gd name="T29" fmla="*/ 107 h 1219"/>
              <a:gd name="T30" fmla="*/ 2633 w 5702"/>
              <a:gd name="T31" fmla="*/ 131 h 1219"/>
              <a:gd name="T32" fmla="*/ 2680 w 5702"/>
              <a:gd name="T33" fmla="*/ 157 h 1219"/>
              <a:gd name="T34" fmla="*/ 2722 w 5702"/>
              <a:gd name="T35" fmla="*/ 185 h 1219"/>
              <a:gd name="T36" fmla="*/ 2756 w 5702"/>
              <a:gd name="T37" fmla="*/ 213 h 1219"/>
              <a:gd name="T38" fmla="*/ 2788 w 5702"/>
              <a:gd name="T39" fmla="*/ 241 h 1219"/>
              <a:gd name="T40" fmla="*/ 2812 w 5702"/>
              <a:gd name="T41" fmla="*/ 269 h 1219"/>
              <a:gd name="T42" fmla="*/ 2835 w 5702"/>
              <a:gd name="T43" fmla="*/ 295 h 1219"/>
              <a:gd name="T44" fmla="*/ 2852 w 5702"/>
              <a:gd name="T45" fmla="*/ 319 h 1219"/>
              <a:gd name="T46" fmla="*/ 2868 w 5702"/>
              <a:gd name="T47" fmla="*/ 295 h 1219"/>
              <a:gd name="T48" fmla="*/ 2891 w 5702"/>
              <a:gd name="T49" fmla="*/ 269 h 1219"/>
              <a:gd name="T50" fmla="*/ 2915 w 5702"/>
              <a:gd name="T51" fmla="*/ 241 h 1219"/>
              <a:gd name="T52" fmla="*/ 2946 w 5702"/>
              <a:gd name="T53" fmla="*/ 213 h 1219"/>
              <a:gd name="T54" fmla="*/ 2981 w 5702"/>
              <a:gd name="T55" fmla="*/ 185 h 1219"/>
              <a:gd name="T56" fmla="*/ 3023 w 5702"/>
              <a:gd name="T57" fmla="*/ 157 h 1219"/>
              <a:gd name="T58" fmla="*/ 3070 w 5702"/>
              <a:gd name="T59" fmla="*/ 131 h 1219"/>
              <a:gd name="T60" fmla="*/ 3124 w 5702"/>
              <a:gd name="T61" fmla="*/ 107 h 1219"/>
              <a:gd name="T62" fmla="*/ 3185 w 5702"/>
              <a:gd name="T63" fmla="*/ 84 h 1219"/>
              <a:gd name="T64" fmla="*/ 3253 w 5702"/>
              <a:gd name="T65" fmla="*/ 63 h 1219"/>
              <a:gd name="T66" fmla="*/ 3328 w 5702"/>
              <a:gd name="T67" fmla="*/ 46 h 1219"/>
              <a:gd name="T68" fmla="*/ 3409 w 5702"/>
              <a:gd name="T69" fmla="*/ 32 h 1219"/>
              <a:gd name="T70" fmla="*/ 3502 w 5702"/>
              <a:gd name="T71" fmla="*/ 20 h 1219"/>
              <a:gd name="T72" fmla="*/ 3601 w 5702"/>
              <a:gd name="T73" fmla="*/ 14 h 1219"/>
              <a:gd name="T74" fmla="*/ 3684 w 5702"/>
              <a:gd name="T75" fmla="*/ 11 h 1219"/>
              <a:gd name="T76" fmla="*/ 3780 w 5702"/>
              <a:gd name="T77" fmla="*/ 7 h 1219"/>
              <a:gd name="T78" fmla="*/ 3886 w 5702"/>
              <a:gd name="T79" fmla="*/ 6 h 1219"/>
              <a:gd name="T80" fmla="*/ 4005 w 5702"/>
              <a:gd name="T81" fmla="*/ 4 h 1219"/>
              <a:gd name="T82" fmla="*/ 4134 w 5702"/>
              <a:gd name="T83" fmla="*/ 2 h 1219"/>
              <a:gd name="T84" fmla="*/ 4275 w 5702"/>
              <a:gd name="T85" fmla="*/ 2 h 1219"/>
              <a:gd name="T86" fmla="*/ 4426 w 5702"/>
              <a:gd name="T87" fmla="*/ 0 h 1219"/>
              <a:gd name="T88" fmla="*/ 4588 w 5702"/>
              <a:gd name="T89" fmla="*/ 0 h 1219"/>
              <a:gd name="T90" fmla="*/ 4799 w 5702"/>
              <a:gd name="T91" fmla="*/ 0 h 1219"/>
              <a:gd name="T92" fmla="*/ 4999 w 5702"/>
              <a:gd name="T93" fmla="*/ 2 h 1219"/>
              <a:gd name="T94" fmla="*/ 5189 w 5702"/>
              <a:gd name="T95" fmla="*/ 4 h 1219"/>
              <a:gd name="T96" fmla="*/ 5368 w 5702"/>
              <a:gd name="T97" fmla="*/ 6 h 1219"/>
              <a:gd name="T98" fmla="*/ 5541 w 5702"/>
              <a:gd name="T99" fmla="*/ 7 h 1219"/>
              <a:gd name="T100" fmla="*/ 5702 w 5702"/>
              <a:gd name="T101" fmla="*/ 9 h 1219"/>
              <a:gd name="T102" fmla="*/ 5702 w 5702"/>
              <a:gd name="T103" fmla="*/ 1219 h 1219"/>
              <a:gd name="T104" fmla="*/ 0 w 5702"/>
              <a:gd name="T105" fmla="*/ 1219 h 1219"/>
              <a:gd name="T106" fmla="*/ 0 w 5702"/>
              <a:gd name="T107" fmla="*/ 9 h 1219"/>
              <a:gd name="T108" fmla="*/ 164 w 5702"/>
              <a:gd name="T109" fmla="*/ 7 h 1219"/>
              <a:gd name="T110" fmla="*/ 335 w 5702"/>
              <a:gd name="T111" fmla="*/ 6 h 1219"/>
              <a:gd name="T112" fmla="*/ 514 w 5702"/>
              <a:gd name="T113" fmla="*/ 4 h 1219"/>
              <a:gd name="T114" fmla="*/ 704 w 5702"/>
              <a:gd name="T115" fmla="*/ 2 h 1219"/>
              <a:gd name="T116" fmla="*/ 904 w 5702"/>
              <a:gd name="T117" fmla="*/ 0 h 1219"/>
              <a:gd name="T118" fmla="*/ 1115 w 5702"/>
              <a:gd name="T119" fmla="*/ 0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2" h="1219">
                <a:moveTo>
                  <a:pt x="1115" y="0"/>
                </a:moveTo>
                <a:lnTo>
                  <a:pt x="1277" y="0"/>
                </a:lnTo>
                <a:lnTo>
                  <a:pt x="1428" y="2"/>
                </a:lnTo>
                <a:lnTo>
                  <a:pt x="1569" y="2"/>
                </a:lnTo>
                <a:lnTo>
                  <a:pt x="1698" y="4"/>
                </a:lnTo>
                <a:lnTo>
                  <a:pt x="1816" y="6"/>
                </a:lnTo>
                <a:lnTo>
                  <a:pt x="1922" y="7"/>
                </a:lnTo>
                <a:lnTo>
                  <a:pt x="2018" y="11"/>
                </a:lnTo>
                <a:lnTo>
                  <a:pt x="2102" y="14"/>
                </a:lnTo>
                <a:lnTo>
                  <a:pt x="2201" y="20"/>
                </a:lnTo>
                <a:lnTo>
                  <a:pt x="2293" y="32"/>
                </a:lnTo>
                <a:lnTo>
                  <a:pt x="2375" y="46"/>
                </a:lnTo>
                <a:lnTo>
                  <a:pt x="2452" y="63"/>
                </a:lnTo>
                <a:lnTo>
                  <a:pt x="2518" y="84"/>
                </a:lnTo>
                <a:lnTo>
                  <a:pt x="2579" y="107"/>
                </a:lnTo>
                <a:lnTo>
                  <a:pt x="2633" y="131"/>
                </a:lnTo>
                <a:lnTo>
                  <a:pt x="2680" y="157"/>
                </a:lnTo>
                <a:lnTo>
                  <a:pt x="2722" y="185"/>
                </a:lnTo>
                <a:lnTo>
                  <a:pt x="2756" y="213"/>
                </a:lnTo>
                <a:lnTo>
                  <a:pt x="2788" y="241"/>
                </a:lnTo>
                <a:lnTo>
                  <a:pt x="2812" y="269"/>
                </a:lnTo>
                <a:lnTo>
                  <a:pt x="2835" y="295"/>
                </a:lnTo>
                <a:lnTo>
                  <a:pt x="2852" y="319"/>
                </a:lnTo>
                <a:lnTo>
                  <a:pt x="2868" y="295"/>
                </a:lnTo>
                <a:lnTo>
                  <a:pt x="2891" y="269"/>
                </a:lnTo>
                <a:lnTo>
                  <a:pt x="2915" y="241"/>
                </a:lnTo>
                <a:lnTo>
                  <a:pt x="2946" y="213"/>
                </a:lnTo>
                <a:lnTo>
                  <a:pt x="2981" y="185"/>
                </a:lnTo>
                <a:lnTo>
                  <a:pt x="3023" y="157"/>
                </a:lnTo>
                <a:lnTo>
                  <a:pt x="3070" y="131"/>
                </a:lnTo>
                <a:lnTo>
                  <a:pt x="3124" y="107"/>
                </a:lnTo>
                <a:lnTo>
                  <a:pt x="3185" y="84"/>
                </a:lnTo>
                <a:lnTo>
                  <a:pt x="3253" y="63"/>
                </a:lnTo>
                <a:lnTo>
                  <a:pt x="3328" y="46"/>
                </a:lnTo>
                <a:lnTo>
                  <a:pt x="3409" y="32"/>
                </a:lnTo>
                <a:lnTo>
                  <a:pt x="3502" y="20"/>
                </a:lnTo>
                <a:lnTo>
                  <a:pt x="3601" y="14"/>
                </a:lnTo>
                <a:lnTo>
                  <a:pt x="3684" y="11"/>
                </a:lnTo>
                <a:lnTo>
                  <a:pt x="3780" y="7"/>
                </a:lnTo>
                <a:lnTo>
                  <a:pt x="3886" y="6"/>
                </a:lnTo>
                <a:lnTo>
                  <a:pt x="4005" y="4"/>
                </a:lnTo>
                <a:lnTo>
                  <a:pt x="4134" y="2"/>
                </a:lnTo>
                <a:lnTo>
                  <a:pt x="4275" y="2"/>
                </a:lnTo>
                <a:lnTo>
                  <a:pt x="4426" y="0"/>
                </a:lnTo>
                <a:lnTo>
                  <a:pt x="4588" y="0"/>
                </a:lnTo>
                <a:lnTo>
                  <a:pt x="4799" y="0"/>
                </a:lnTo>
                <a:lnTo>
                  <a:pt x="4999" y="2"/>
                </a:lnTo>
                <a:lnTo>
                  <a:pt x="5189" y="4"/>
                </a:lnTo>
                <a:lnTo>
                  <a:pt x="5368" y="6"/>
                </a:lnTo>
                <a:lnTo>
                  <a:pt x="5541" y="7"/>
                </a:lnTo>
                <a:lnTo>
                  <a:pt x="5702" y="9"/>
                </a:lnTo>
                <a:lnTo>
                  <a:pt x="5702" y="1219"/>
                </a:lnTo>
                <a:lnTo>
                  <a:pt x="0" y="1219"/>
                </a:lnTo>
                <a:lnTo>
                  <a:pt x="0" y="9"/>
                </a:lnTo>
                <a:lnTo>
                  <a:pt x="164" y="7"/>
                </a:lnTo>
                <a:lnTo>
                  <a:pt x="335" y="6"/>
                </a:lnTo>
                <a:lnTo>
                  <a:pt x="514" y="4"/>
                </a:lnTo>
                <a:lnTo>
                  <a:pt x="704" y="2"/>
                </a:lnTo>
                <a:lnTo>
                  <a:pt x="904" y="0"/>
                </a:lnTo>
                <a:lnTo>
                  <a:pt x="1115"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18" name="Freeform 7"/>
          <p:cNvSpPr>
            <a:spLocks/>
          </p:cNvSpPr>
          <p:nvPr/>
        </p:nvSpPr>
        <p:spPr bwMode="auto">
          <a:xfrm>
            <a:off x="265" y="4750451"/>
            <a:ext cx="9643533" cy="444763"/>
          </a:xfrm>
          <a:custGeom>
            <a:avLst/>
            <a:gdLst>
              <a:gd name="T0" fmla="*/ 1184 w 5702"/>
              <a:gd name="T1" fmla="*/ 0 h 394"/>
              <a:gd name="T2" fmla="*/ 1492 w 5702"/>
              <a:gd name="T3" fmla="*/ 2 h 394"/>
              <a:gd name="T4" fmla="*/ 1754 w 5702"/>
              <a:gd name="T5" fmla="*/ 5 h 394"/>
              <a:gd name="T6" fmla="*/ 1968 w 5702"/>
              <a:gd name="T7" fmla="*/ 11 h 394"/>
              <a:gd name="T8" fmla="*/ 2156 w 5702"/>
              <a:gd name="T9" fmla="*/ 19 h 394"/>
              <a:gd name="T10" fmla="*/ 2333 w 5702"/>
              <a:gd name="T11" fmla="*/ 42 h 394"/>
              <a:gd name="T12" fmla="*/ 2480 w 5702"/>
              <a:gd name="T13" fmla="*/ 78 h 394"/>
              <a:gd name="T14" fmla="*/ 2598 w 5702"/>
              <a:gd name="T15" fmla="*/ 122 h 394"/>
              <a:gd name="T16" fmla="*/ 2690 w 5702"/>
              <a:gd name="T17" fmla="*/ 172 h 394"/>
              <a:gd name="T18" fmla="*/ 2763 w 5702"/>
              <a:gd name="T19" fmla="*/ 225 h 394"/>
              <a:gd name="T20" fmla="*/ 2816 w 5702"/>
              <a:gd name="T21" fmla="*/ 277 h 394"/>
              <a:gd name="T22" fmla="*/ 2852 w 5702"/>
              <a:gd name="T23" fmla="*/ 326 h 394"/>
              <a:gd name="T24" fmla="*/ 2887 w 5702"/>
              <a:gd name="T25" fmla="*/ 277 h 394"/>
              <a:gd name="T26" fmla="*/ 2939 w 5702"/>
              <a:gd name="T27" fmla="*/ 225 h 394"/>
              <a:gd name="T28" fmla="*/ 3012 w 5702"/>
              <a:gd name="T29" fmla="*/ 172 h 394"/>
              <a:gd name="T30" fmla="*/ 3105 w 5702"/>
              <a:gd name="T31" fmla="*/ 122 h 394"/>
              <a:gd name="T32" fmla="*/ 3223 w 5702"/>
              <a:gd name="T33" fmla="*/ 78 h 394"/>
              <a:gd name="T34" fmla="*/ 3369 w 5702"/>
              <a:gd name="T35" fmla="*/ 42 h 394"/>
              <a:gd name="T36" fmla="*/ 3547 w 5702"/>
              <a:gd name="T37" fmla="*/ 19 h 394"/>
              <a:gd name="T38" fmla="*/ 3735 w 5702"/>
              <a:gd name="T39" fmla="*/ 11 h 394"/>
              <a:gd name="T40" fmla="*/ 3949 w 5702"/>
              <a:gd name="T41" fmla="*/ 5 h 394"/>
              <a:gd name="T42" fmla="*/ 4210 w 5702"/>
              <a:gd name="T43" fmla="*/ 2 h 394"/>
              <a:gd name="T44" fmla="*/ 4519 w 5702"/>
              <a:gd name="T45" fmla="*/ 0 h 394"/>
              <a:gd name="T46" fmla="*/ 4907 w 5702"/>
              <a:gd name="T47" fmla="*/ 0 h 394"/>
              <a:gd name="T48" fmla="*/ 5318 w 5702"/>
              <a:gd name="T49" fmla="*/ 2 h 394"/>
              <a:gd name="T50" fmla="*/ 5702 w 5702"/>
              <a:gd name="T51" fmla="*/ 5 h 394"/>
              <a:gd name="T52" fmla="*/ 5513 w 5702"/>
              <a:gd name="T53" fmla="*/ 72 h 394"/>
              <a:gd name="T54" fmla="*/ 5116 w 5702"/>
              <a:gd name="T55" fmla="*/ 70 h 394"/>
              <a:gd name="T56" fmla="*/ 4689 w 5702"/>
              <a:gd name="T57" fmla="*/ 68 h 394"/>
              <a:gd name="T58" fmla="*/ 4358 w 5702"/>
              <a:gd name="T59" fmla="*/ 70 h 394"/>
              <a:gd name="T60" fmla="*/ 4073 w 5702"/>
              <a:gd name="T61" fmla="*/ 72 h 394"/>
              <a:gd name="T62" fmla="*/ 3836 w 5702"/>
              <a:gd name="T63" fmla="*/ 75 h 394"/>
              <a:gd name="T64" fmla="*/ 3648 w 5702"/>
              <a:gd name="T65" fmla="*/ 80 h 394"/>
              <a:gd name="T66" fmla="*/ 3455 w 5702"/>
              <a:gd name="T67" fmla="*/ 98 h 394"/>
              <a:gd name="T68" fmla="*/ 3293 w 5702"/>
              <a:gd name="T69" fmla="*/ 127 h 394"/>
              <a:gd name="T70" fmla="*/ 3162 w 5702"/>
              <a:gd name="T71" fmla="*/ 167 h 394"/>
              <a:gd name="T72" fmla="*/ 3056 w 5702"/>
              <a:gd name="T73" fmla="*/ 214 h 394"/>
              <a:gd name="T74" fmla="*/ 2974 w 5702"/>
              <a:gd name="T75" fmla="*/ 266 h 394"/>
              <a:gd name="T76" fmla="*/ 2911 w 5702"/>
              <a:gd name="T77" fmla="*/ 320 h 394"/>
              <a:gd name="T78" fmla="*/ 2868 w 5702"/>
              <a:gd name="T79" fmla="*/ 371 h 394"/>
              <a:gd name="T80" fmla="*/ 2835 w 5702"/>
              <a:gd name="T81" fmla="*/ 371 h 394"/>
              <a:gd name="T82" fmla="*/ 2791 w 5702"/>
              <a:gd name="T83" fmla="*/ 320 h 394"/>
              <a:gd name="T84" fmla="*/ 2730 w 5702"/>
              <a:gd name="T85" fmla="*/ 266 h 394"/>
              <a:gd name="T86" fmla="*/ 2647 w 5702"/>
              <a:gd name="T87" fmla="*/ 214 h 394"/>
              <a:gd name="T88" fmla="*/ 2542 w 5702"/>
              <a:gd name="T89" fmla="*/ 167 h 394"/>
              <a:gd name="T90" fmla="*/ 2410 w 5702"/>
              <a:gd name="T91" fmla="*/ 127 h 394"/>
              <a:gd name="T92" fmla="*/ 2248 w 5702"/>
              <a:gd name="T93" fmla="*/ 98 h 394"/>
              <a:gd name="T94" fmla="*/ 2055 w 5702"/>
              <a:gd name="T95" fmla="*/ 80 h 394"/>
              <a:gd name="T96" fmla="*/ 1867 w 5702"/>
              <a:gd name="T97" fmla="*/ 75 h 394"/>
              <a:gd name="T98" fmla="*/ 1630 w 5702"/>
              <a:gd name="T99" fmla="*/ 72 h 394"/>
              <a:gd name="T100" fmla="*/ 1344 w 5702"/>
              <a:gd name="T101" fmla="*/ 70 h 394"/>
              <a:gd name="T102" fmla="*/ 1014 w 5702"/>
              <a:gd name="T103" fmla="*/ 68 h 394"/>
              <a:gd name="T104" fmla="*/ 587 w 5702"/>
              <a:gd name="T105" fmla="*/ 70 h 394"/>
              <a:gd name="T106" fmla="*/ 190 w 5702"/>
              <a:gd name="T107" fmla="*/ 72 h 394"/>
              <a:gd name="T108" fmla="*/ 0 w 5702"/>
              <a:gd name="T109" fmla="*/ 5 h 394"/>
              <a:gd name="T110" fmla="*/ 385 w 5702"/>
              <a:gd name="T111" fmla="*/ 2 h 394"/>
              <a:gd name="T112" fmla="*/ 796 w 5702"/>
              <a:gd name="T113"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02" h="394">
                <a:moveTo>
                  <a:pt x="1014" y="0"/>
                </a:moveTo>
                <a:lnTo>
                  <a:pt x="1184" y="0"/>
                </a:lnTo>
                <a:lnTo>
                  <a:pt x="1344" y="0"/>
                </a:lnTo>
                <a:lnTo>
                  <a:pt x="1492" y="2"/>
                </a:lnTo>
                <a:lnTo>
                  <a:pt x="1630" y="4"/>
                </a:lnTo>
                <a:lnTo>
                  <a:pt x="1754" y="5"/>
                </a:lnTo>
                <a:lnTo>
                  <a:pt x="1867" y="7"/>
                </a:lnTo>
                <a:lnTo>
                  <a:pt x="1968" y="11"/>
                </a:lnTo>
                <a:lnTo>
                  <a:pt x="2055" y="12"/>
                </a:lnTo>
                <a:lnTo>
                  <a:pt x="2156" y="19"/>
                </a:lnTo>
                <a:lnTo>
                  <a:pt x="2248" y="30"/>
                </a:lnTo>
                <a:lnTo>
                  <a:pt x="2333" y="42"/>
                </a:lnTo>
                <a:lnTo>
                  <a:pt x="2410" y="59"/>
                </a:lnTo>
                <a:lnTo>
                  <a:pt x="2480" y="78"/>
                </a:lnTo>
                <a:lnTo>
                  <a:pt x="2542" y="99"/>
                </a:lnTo>
                <a:lnTo>
                  <a:pt x="2598" y="122"/>
                </a:lnTo>
                <a:lnTo>
                  <a:pt x="2647" y="146"/>
                </a:lnTo>
                <a:lnTo>
                  <a:pt x="2690" y="172"/>
                </a:lnTo>
                <a:lnTo>
                  <a:pt x="2730" y="199"/>
                </a:lnTo>
                <a:lnTo>
                  <a:pt x="2763" y="225"/>
                </a:lnTo>
                <a:lnTo>
                  <a:pt x="2791" y="253"/>
                </a:lnTo>
                <a:lnTo>
                  <a:pt x="2816" y="277"/>
                </a:lnTo>
                <a:lnTo>
                  <a:pt x="2835" y="303"/>
                </a:lnTo>
                <a:lnTo>
                  <a:pt x="2852" y="326"/>
                </a:lnTo>
                <a:lnTo>
                  <a:pt x="2868" y="303"/>
                </a:lnTo>
                <a:lnTo>
                  <a:pt x="2887" y="277"/>
                </a:lnTo>
                <a:lnTo>
                  <a:pt x="2911" y="253"/>
                </a:lnTo>
                <a:lnTo>
                  <a:pt x="2939" y="225"/>
                </a:lnTo>
                <a:lnTo>
                  <a:pt x="2974" y="199"/>
                </a:lnTo>
                <a:lnTo>
                  <a:pt x="3012" y="172"/>
                </a:lnTo>
                <a:lnTo>
                  <a:pt x="3056" y="146"/>
                </a:lnTo>
                <a:lnTo>
                  <a:pt x="3105" y="122"/>
                </a:lnTo>
                <a:lnTo>
                  <a:pt x="3162" y="99"/>
                </a:lnTo>
                <a:lnTo>
                  <a:pt x="3223" y="78"/>
                </a:lnTo>
                <a:lnTo>
                  <a:pt x="3293" y="59"/>
                </a:lnTo>
                <a:lnTo>
                  <a:pt x="3369" y="42"/>
                </a:lnTo>
                <a:lnTo>
                  <a:pt x="3455" y="30"/>
                </a:lnTo>
                <a:lnTo>
                  <a:pt x="3547" y="19"/>
                </a:lnTo>
                <a:lnTo>
                  <a:pt x="3648" y="12"/>
                </a:lnTo>
                <a:lnTo>
                  <a:pt x="3735" y="11"/>
                </a:lnTo>
                <a:lnTo>
                  <a:pt x="3836" y="7"/>
                </a:lnTo>
                <a:lnTo>
                  <a:pt x="3949" y="5"/>
                </a:lnTo>
                <a:lnTo>
                  <a:pt x="4073" y="4"/>
                </a:lnTo>
                <a:lnTo>
                  <a:pt x="4210" y="2"/>
                </a:lnTo>
                <a:lnTo>
                  <a:pt x="4358" y="0"/>
                </a:lnTo>
                <a:lnTo>
                  <a:pt x="4519" y="0"/>
                </a:lnTo>
                <a:lnTo>
                  <a:pt x="4689" y="0"/>
                </a:lnTo>
                <a:lnTo>
                  <a:pt x="4907" y="0"/>
                </a:lnTo>
                <a:lnTo>
                  <a:pt x="5116" y="2"/>
                </a:lnTo>
                <a:lnTo>
                  <a:pt x="5318" y="2"/>
                </a:lnTo>
                <a:lnTo>
                  <a:pt x="5513" y="4"/>
                </a:lnTo>
                <a:lnTo>
                  <a:pt x="5702" y="5"/>
                </a:lnTo>
                <a:lnTo>
                  <a:pt x="5702" y="73"/>
                </a:lnTo>
                <a:lnTo>
                  <a:pt x="5513" y="72"/>
                </a:lnTo>
                <a:lnTo>
                  <a:pt x="5318" y="70"/>
                </a:lnTo>
                <a:lnTo>
                  <a:pt x="5116" y="70"/>
                </a:lnTo>
                <a:lnTo>
                  <a:pt x="4907" y="68"/>
                </a:lnTo>
                <a:lnTo>
                  <a:pt x="4689" y="68"/>
                </a:lnTo>
                <a:lnTo>
                  <a:pt x="4519" y="68"/>
                </a:lnTo>
                <a:lnTo>
                  <a:pt x="4358" y="70"/>
                </a:lnTo>
                <a:lnTo>
                  <a:pt x="4210" y="70"/>
                </a:lnTo>
                <a:lnTo>
                  <a:pt x="4073" y="72"/>
                </a:lnTo>
                <a:lnTo>
                  <a:pt x="3949" y="73"/>
                </a:lnTo>
                <a:lnTo>
                  <a:pt x="3836" y="75"/>
                </a:lnTo>
                <a:lnTo>
                  <a:pt x="3735" y="78"/>
                </a:lnTo>
                <a:lnTo>
                  <a:pt x="3648" y="80"/>
                </a:lnTo>
                <a:lnTo>
                  <a:pt x="3547" y="87"/>
                </a:lnTo>
                <a:lnTo>
                  <a:pt x="3455" y="98"/>
                </a:lnTo>
                <a:lnTo>
                  <a:pt x="3369" y="110"/>
                </a:lnTo>
                <a:lnTo>
                  <a:pt x="3293" y="127"/>
                </a:lnTo>
                <a:lnTo>
                  <a:pt x="3223" y="146"/>
                </a:lnTo>
                <a:lnTo>
                  <a:pt x="3162" y="167"/>
                </a:lnTo>
                <a:lnTo>
                  <a:pt x="3105" y="190"/>
                </a:lnTo>
                <a:lnTo>
                  <a:pt x="3056" y="214"/>
                </a:lnTo>
                <a:lnTo>
                  <a:pt x="3012" y="240"/>
                </a:lnTo>
                <a:lnTo>
                  <a:pt x="2974" y="266"/>
                </a:lnTo>
                <a:lnTo>
                  <a:pt x="2939" y="293"/>
                </a:lnTo>
                <a:lnTo>
                  <a:pt x="2911" y="320"/>
                </a:lnTo>
                <a:lnTo>
                  <a:pt x="2887" y="345"/>
                </a:lnTo>
                <a:lnTo>
                  <a:pt x="2868" y="371"/>
                </a:lnTo>
                <a:lnTo>
                  <a:pt x="2852" y="394"/>
                </a:lnTo>
                <a:lnTo>
                  <a:pt x="2835" y="371"/>
                </a:lnTo>
                <a:lnTo>
                  <a:pt x="2816" y="345"/>
                </a:lnTo>
                <a:lnTo>
                  <a:pt x="2791" y="320"/>
                </a:lnTo>
                <a:lnTo>
                  <a:pt x="2763" y="293"/>
                </a:lnTo>
                <a:lnTo>
                  <a:pt x="2730" y="266"/>
                </a:lnTo>
                <a:lnTo>
                  <a:pt x="2690" y="240"/>
                </a:lnTo>
                <a:lnTo>
                  <a:pt x="2647" y="214"/>
                </a:lnTo>
                <a:lnTo>
                  <a:pt x="2598" y="190"/>
                </a:lnTo>
                <a:lnTo>
                  <a:pt x="2542" y="167"/>
                </a:lnTo>
                <a:lnTo>
                  <a:pt x="2480" y="146"/>
                </a:lnTo>
                <a:lnTo>
                  <a:pt x="2410" y="127"/>
                </a:lnTo>
                <a:lnTo>
                  <a:pt x="2333" y="110"/>
                </a:lnTo>
                <a:lnTo>
                  <a:pt x="2248" y="98"/>
                </a:lnTo>
                <a:lnTo>
                  <a:pt x="2156" y="87"/>
                </a:lnTo>
                <a:lnTo>
                  <a:pt x="2055" y="80"/>
                </a:lnTo>
                <a:lnTo>
                  <a:pt x="1968" y="78"/>
                </a:lnTo>
                <a:lnTo>
                  <a:pt x="1867" y="75"/>
                </a:lnTo>
                <a:lnTo>
                  <a:pt x="1754" y="73"/>
                </a:lnTo>
                <a:lnTo>
                  <a:pt x="1630" y="72"/>
                </a:lnTo>
                <a:lnTo>
                  <a:pt x="1492" y="70"/>
                </a:lnTo>
                <a:lnTo>
                  <a:pt x="1344" y="70"/>
                </a:lnTo>
                <a:lnTo>
                  <a:pt x="1184" y="68"/>
                </a:lnTo>
                <a:lnTo>
                  <a:pt x="1014" y="68"/>
                </a:lnTo>
                <a:lnTo>
                  <a:pt x="796" y="68"/>
                </a:lnTo>
                <a:lnTo>
                  <a:pt x="587" y="70"/>
                </a:lnTo>
                <a:lnTo>
                  <a:pt x="385" y="70"/>
                </a:lnTo>
                <a:lnTo>
                  <a:pt x="190" y="72"/>
                </a:lnTo>
                <a:lnTo>
                  <a:pt x="0" y="73"/>
                </a:lnTo>
                <a:lnTo>
                  <a:pt x="0" y="5"/>
                </a:lnTo>
                <a:lnTo>
                  <a:pt x="190" y="4"/>
                </a:lnTo>
                <a:lnTo>
                  <a:pt x="385" y="2"/>
                </a:lnTo>
                <a:lnTo>
                  <a:pt x="587" y="2"/>
                </a:lnTo>
                <a:lnTo>
                  <a:pt x="796" y="0"/>
                </a:lnTo>
                <a:lnTo>
                  <a:pt x="1014"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14" name="矩形 13">
            <a:extLst>
              <a:ext uri="{FF2B5EF4-FFF2-40B4-BE49-F238E27FC236}">
                <a16:creationId xmlns:a16="http://schemas.microsoft.com/office/drawing/2014/main" id="{FC04DD75-EEDA-469A-8F47-8576DE1DC612}"/>
              </a:ext>
            </a:extLst>
          </p:cNvPr>
          <p:cNvSpPr/>
          <p:nvPr/>
        </p:nvSpPr>
        <p:spPr>
          <a:xfrm>
            <a:off x="356639" y="3604976"/>
            <a:ext cx="4305987" cy="497316"/>
          </a:xfrm>
          <a:prstGeom prst="rect">
            <a:avLst/>
          </a:prstGeom>
          <a:effectLst/>
        </p:spPr>
        <p:txBody>
          <a:bodyPr wrap="none">
            <a:spAutoFit/>
          </a:bodyPr>
          <a:lstStyle/>
          <a:p>
            <a:pPr algn="r">
              <a:lnSpc>
                <a:spcPct val="120000"/>
              </a:lnSpc>
            </a:pPr>
            <a:r>
              <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05 </a:t>
            </a:r>
            <a:r>
              <a:rPr lang="zh-CN" altLang="en-US"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柔性生产动态调度系统实现</a:t>
            </a:r>
            <a:endPar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矩形 10">
            <a:extLst>
              <a:ext uri="{FF2B5EF4-FFF2-40B4-BE49-F238E27FC236}">
                <a16:creationId xmlns:a16="http://schemas.microsoft.com/office/drawing/2014/main" id="{107626B0-2E5F-44BE-949F-2054A4FB36BE}"/>
              </a:ext>
            </a:extLst>
          </p:cNvPr>
          <p:cNvSpPr/>
          <p:nvPr/>
        </p:nvSpPr>
        <p:spPr>
          <a:xfrm>
            <a:off x="5038055" y="3566185"/>
            <a:ext cx="2151551" cy="497316"/>
          </a:xfrm>
          <a:prstGeom prst="rect">
            <a:avLst/>
          </a:prstGeom>
          <a:effectLst/>
        </p:spPr>
        <p:txBody>
          <a:bodyPr wrap="none">
            <a:spAutoFit/>
          </a:bodyPr>
          <a:lstStyle/>
          <a:p>
            <a:pPr algn="r">
              <a:lnSpc>
                <a:spcPct val="120000"/>
              </a:lnSpc>
            </a:pPr>
            <a:r>
              <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06 </a:t>
            </a:r>
            <a:r>
              <a:rPr lang="zh-CN" altLang="en-US"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总结与展望</a:t>
            </a:r>
            <a:endParaRPr lang="en-US" altLang="zh-CN" sz="24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12" name="图片 33">
            <a:extLst>
              <a:ext uri="{FF2B5EF4-FFF2-40B4-BE49-F238E27FC236}">
                <a16:creationId xmlns:a16="http://schemas.microsoft.com/office/drawing/2014/main" id="{70D8A70E-B0A2-44FE-AD48-B00BE5ECC32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Tree>
    <p:extLst>
      <p:ext uri="{BB962C8B-B14F-4D97-AF65-F5344CB8AC3E}">
        <p14:creationId xmlns:p14="http://schemas.microsoft.com/office/powerpoint/2010/main" val="3179028741"/>
      </p:ext>
    </p:extLst>
  </p:cSld>
  <p:clrMapOvr>
    <a:masterClrMapping/>
  </p:clrMapOvr>
  <mc:AlternateContent xmlns:mc="http://schemas.openxmlformats.org/markup-compatibility/2006">
    <mc:Choice xmlns:p14="http://schemas.microsoft.com/office/powerpoint/2010/main" Requires="p14">
      <p:transition p14:dur="0" advTm="3596"/>
    </mc:Choice>
    <mc:Fallback>
      <p:transition advTm="3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arn(outVertical)">
                                      <p:cBhvr>
                                        <p:cTn id="7" dur="500"/>
                                        <p:tgtEl>
                                          <p:spTgt spid="18"/>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barn(outVertical)">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柔性作业车间调度问题</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FJSP</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6800955"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四、柔性调度系统中的调度算法</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9" name="矩形 8">
            <a:extLst>
              <a:ext uri="{FF2B5EF4-FFF2-40B4-BE49-F238E27FC236}">
                <a16:creationId xmlns:a16="http://schemas.microsoft.com/office/drawing/2014/main" id="{F1BBDDF4-7FB2-47E2-A32E-E5B5628C2CAD}"/>
              </a:ext>
            </a:extLst>
          </p:cNvPr>
          <p:cNvSpPr/>
          <p:nvPr/>
        </p:nvSpPr>
        <p:spPr>
          <a:xfrm>
            <a:off x="442259" y="1577679"/>
            <a:ext cx="8781605" cy="1200329"/>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FJSP</a:t>
            </a:r>
            <a:r>
              <a:rPr lang="zh-CN" altLang="zh-CN" dirty="0">
                <a:latin typeface="微软雅黑" panose="020B0503020204020204" pitchFamily="34" charset="-122"/>
                <a:ea typeface="微软雅黑" panose="020B0503020204020204" pitchFamily="34" charset="-122"/>
              </a:rPr>
              <a:t>可总结为把</a:t>
            </a:r>
            <a:r>
              <a:rPr lang="en-US" altLang="zh-CN" dirty="0">
                <a:latin typeface="微软雅黑" panose="020B0503020204020204" pitchFamily="34" charset="-122"/>
                <a:ea typeface="微软雅黑" panose="020B0503020204020204" pitchFamily="34" charset="-122"/>
              </a:rPr>
              <a:t>n</a:t>
            </a:r>
            <a:r>
              <a:rPr lang="zh-CN" altLang="zh-CN" dirty="0">
                <a:latin typeface="微软雅黑" panose="020B0503020204020204" pitchFamily="34" charset="-122"/>
                <a:ea typeface="微软雅黑" panose="020B0503020204020204" pitchFamily="34" charset="-122"/>
              </a:rPr>
              <a:t>个工件分配到</a:t>
            </a:r>
            <a:r>
              <a:rPr lang="en-US" altLang="zh-CN" dirty="0">
                <a:latin typeface="微软雅黑" panose="020B0503020204020204" pitchFamily="34" charset="-122"/>
                <a:ea typeface="微软雅黑" panose="020B0503020204020204" pitchFamily="34" charset="-122"/>
              </a:rPr>
              <a:t>m</a:t>
            </a:r>
            <a:r>
              <a:rPr lang="zh-CN" altLang="zh-CN" dirty="0">
                <a:latin typeface="微软雅黑" panose="020B0503020204020204" pitchFamily="34" charset="-122"/>
                <a:ea typeface="微软雅黑" panose="020B0503020204020204" pitchFamily="34" charset="-122"/>
              </a:rPr>
              <a:t>台机器上进行加工，每个工件从加工到完成需要经历若干道工序，工序之间有顺序约束，并且每道工序存在一种或多种机器选择，分别对应不同的完成时间，通过定义各工序的机器选择、工序在机器上的加工顺序以及开始加工时间，来达到一个或多个的性能优化目的</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mc:AlternateContent xmlns:mc="http://schemas.openxmlformats.org/markup-compatibility/2006" xmlns:a14="http://schemas.microsoft.com/office/drawing/2010/main">
        <mc:Choice Requires="a14">
          <p:sp>
            <p:nvSpPr>
              <p:cNvPr id="13" name="矩形 12">
                <a:extLst>
                  <a:ext uri="{FF2B5EF4-FFF2-40B4-BE49-F238E27FC236}">
                    <a16:creationId xmlns:a16="http://schemas.microsoft.com/office/drawing/2014/main" id="{C05DB62F-7E0C-496D-8F67-5571D64C0592}"/>
                  </a:ext>
                </a:extLst>
              </p:cNvPr>
              <p:cNvSpPr/>
              <p:nvPr/>
            </p:nvSpPr>
            <p:spPr>
              <a:xfrm>
                <a:off x="432914" y="6098754"/>
                <a:ext cx="8781605" cy="739305"/>
              </a:xfrm>
              <a:prstGeom prst="rect">
                <a:avLst/>
              </a:prstGeom>
            </p:spPr>
            <p:txBody>
              <a:bodyPr wrap="square">
                <a:spAutoFit/>
              </a:bodyPr>
              <a:lstStyle/>
              <a:p>
                <a:pPr algn="ctr"/>
                <a:r>
                  <a:rPr lang="zh-CN" altLang="en-US" dirty="0">
                    <a:latin typeface="微软雅黑" panose="020B0503020204020204" pitchFamily="34" charset="-122"/>
                    <a:ea typeface="微软雅黑" panose="020B0503020204020204" pitchFamily="34" charset="-122"/>
                  </a:rPr>
                  <a:t>优化目标：最小化最大完工时间</a:t>
                </a:r>
                <a:endParaRPr lang="en-US" altLang="zh-CN" i="1" dirty="0"/>
              </a:p>
              <a:p>
                <a:pPr algn="ctr"/>
                <a14:m>
                  <m:oMathPara xmlns:m="http://schemas.openxmlformats.org/officeDocument/2006/math">
                    <m:oMathParaPr>
                      <m:jc m:val="centerGroup"/>
                    </m:oMathParaPr>
                    <m:oMath xmlns:m="http://schemas.openxmlformats.org/officeDocument/2006/math">
                      <m:r>
                        <a:rPr lang="en-US" altLang="zh-CN" i="1">
                          <a:latin typeface="Cambria Math" panose="02040503050406030204" pitchFamily="18" charset="0"/>
                        </a:rPr>
                        <m:t>𝑓</m:t>
                      </m:r>
                      <m:r>
                        <a:rPr lang="en-US" altLang="zh-CN">
                          <a:latin typeface="Cambria Math" panose="02040503050406030204" pitchFamily="18" charset="0"/>
                        </a:rPr>
                        <m:t>=</m:t>
                      </m:r>
                      <m:r>
                        <m:rPr>
                          <m:sty m:val="p"/>
                        </m:rPr>
                        <a:rPr lang="en-US" altLang="zh-CN">
                          <a:latin typeface="Cambria Math" panose="02040503050406030204" pitchFamily="18" charset="0"/>
                        </a:rPr>
                        <m:t>min</m:t>
                      </m:r>
                      <m:r>
                        <a:rPr lang="en-US" altLang="zh-CN">
                          <a:latin typeface="Cambria Math" panose="02040503050406030204" pitchFamily="18" charset="0"/>
                        </a:rPr>
                        <m:t>⁡(</m:t>
                      </m:r>
                      <m:func>
                        <m:funcPr>
                          <m:ctrlPr>
                            <a:rPr lang="zh-CN" altLang="zh-CN" i="1">
                              <a:latin typeface="Cambria Math" panose="02040503050406030204" pitchFamily="18" charset="0"/>
                            </a:rPr>
                          </m:ctrlPr>
                        </m:funcPr>
                        <m:fName>
                          <m:limLow>
                            <m:limLowPr>
                              <m:ctrlPr>
                                <a:rPr lang="zh-CN" altLang="zh-CN" i="1">
                                  <a:latin typeface="Cambria Math" panose="02040503050406030204" pitchFamily="18" charset="0"/>
                                </a:rPr>
                              </m:ctrlPr>
                            </m:limLowPr>
                            <m:e>
                              <m:r>
                                <m:rPr>
                                  <m:sty m:val="p"/>
                                </m:rPr>
                                <a:rPr lang="en-US" altLang="zh-CN">
                                  <a:latin typeface="Cambria Math" panose="02040503050406030204" pitchFamily="18" charset="0"/>
                                </a:rPr>
                                <m:t>max</m:t>
                              </m:r>
                            </m:e>
                            <m:lim>
                              <m:r>
                                <a:rPr lang="en-US" altLang="zh-CN" i="1">
                                  <a:latin typeface="Cambria Math" panose="02040503050406030204" pitchFamily="18" charset="0"/>
                                </a:rPr>
                                <m:t>1≤</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𝑛</m:t>
                              </m:r>
                            </m:lim>
                          </m:limLow>
                        </m:fName>
                        <m:e>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𝑐</m:t>
                              </m:r>
                            </m:e>
                            <m:sub>
                              <m:r>
                                <a:rPr lang="en-US" altLang="zh-CN" i="1">
                                  <a:latin typeface="Cambria Math" panose="02040503050406030204" pitchFamily="18" charset="0"/>
                                </a:rPr>
                                <m:t>𝑖</m:t>
                              </m:r>
                            </m:sub>
                          </m:sSub>
                        </m:e>
                      </m:func>
                      <m:r>
                        <a:rPr lang="en-US" altLang="zh-CN" i="1">
                          <a:latin typeface="Cambria Math" panose="02040503050406030204" pitchFamily="18" charset="0"/>
                        </a:rPr>
                        <m:t>))</m:t>
                      </m:r>
                    </m:oMath>
                  </m:oMathPara>
                </a14:m>
                <a:endParaRPr lang="en-US" altLang="zh-CN" dirty="0">
                  <a:latin typeface="微软雅黑" panose="020B0503020204020204" pitchFamily="34" charset="-122"/>
                  <a:ea typeface="微软雅黑" panose="020B0503020204020204" pitchFamily="34" charset="-122"/>
                </a:endParaRPr>
              </a:p>
            </p:txBody>
          </p:sp>
        </mc:Choice>
        <mc:Fallback xmlns="">
          <p:sp>
            <p:nvSpPr>
              <p:cNvPr id="13" name="矩形 12">
                <a:extLst>
                  <a:ext uri="{FF2B5EF4-FFF2-40B4-BE49-F238E27FC236}">
                    <a16:creationId xmlns:a16="http://schemas.microsoft.com/office/drawing/2014/main" id="{C05DB62F-7E0C-496D-8F67-5571D64C0592}"/>
                  </a:ext>
                </a:extLst>
              </p:cNvPr>
              <p:cNvSpPr>
                <a:spLocks noRot="1" noChangeAspect="1" noMove="1" noResize="1" noEditPoints="1" noAdjustHandles="1" noChangeArrowheads="1" noChangeShapeType="1" noTextEdit="1"/>
              </p:cNvSpPr>
              <p:nvPr/>
            </p:nvSpPr>
            <p:spPr>
              <a:xfrm>
                <a:off x="432914" y="6098754"/>
                <a:ext cx="8781605" cy="739305"/>
              </a:xfrm>
              <a:prstGeom prst="rect">
                <a:avLst/>
              </a:prstGeom>
              <a:blipFill>
                <a:blip r:embed="rId6"/>
                <a:stretch>
                  <a:fillRect t="-4918" b="-163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矩形 16">
                <a:extLst>
                  <a:ext uri="{FF2B5EF4-FFF2-40B4-BE49-F238E27FC236}">
                    <a16:creationId xmlns:a16="http://schemas.microsoft.com/office/drawing/2014/main" id="{62FA96F8-207D-4072-A26D-080AA83A820A}"/>
                  </a:ext>
                </a:extLst>
              </p:cNvPr>
              <p:cNvSpPr/>
              <p:nvPr/>
            </p:nvSpPr>
            <p:spPr>
              <a:xfrm>
                <a:off x="141511" y="3031130"/>
                <a:ext cx="4126369" cy="2632003"/>
              </a:xfrm>
              <a:prstGeom prst="rect">
                <a:avLst/>
              </a:prstGeom>
              <a:ln w="19050">
                <a:solidFill>
                  <a:srgbClr val="002060"/>
                </a:solidFill>
              </a:ln>
            </p:spPr>
            <p:txBody>
              <a:bodyPr wrap="square">
                <a:spAutoFit/>
              </a:bodyPr>
              <a:lstStyle/>
              <a:p>
                <a:pPr marL="285750" indent="-285750">
                  <a:buFont typeface="Arial" panose="020B0604020202020204" pitchFamily="34" charset="0"/>
                  <a:buChar char="•"/>
                </a:pPr>
                <a14:m>
                  <m:oMath xmlns:m="http://schemas.openxmlformats.org/officeDocument/2006/math">
                    <m:r>
                      <m:rPr>
                        <m:sty m:val="p"/>
                      </m:rPr>
                      <a:rPr lang="en-US" altLang="zh-CN">
                        <a:latin typeface="Cambria Math" panose="02040503050406030204" pitchFamily="18" charset="0"/>
                      </a:rPr>
                      <m:t>n</m:t>
                    </m:r>
                  </m:oMath>
                </a14:m>
                <a:r>
                  <a:rPr lang="zh-CN" altLang="zh-CN" dirty="0">
                    <a:latin typeface="微软雅黑" panose="020B0503020204020204" pitchFamily="34" charset="-122"/>
                    <a:ea typeface="微软雅黑" panose="020B0503020204020204" pitchFamily="34" charset="-122"/>
                  </a:rPr>
                  <a:t>为工件数量</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r>
                      <m:rPr>
                        <m:sty m:val="p"/>
                      </m:rPr>
                      <a:rPr lang="en-US" altLang="zh-CN">
                        <a:latin typeface="Cambria Math" panose="02040503050406030204" pitchFamily="18" charset="0"/>
                      </a:rPr>
                      <m:t>m</m:t>
                    </m:r>
                  </m:oMath>
                </a14:m>
                <a:r>
                  <a:rPr lang="zh-CN" altLang="zh-CN" dirty="0">
                    <a:latin typeface="微软雅黑" panose="020B0503020204020204" pitchFamily="34" charset="-122"/>
                    <a:ea typeface="微软雅黑" panose="020B0503020204020204" pitchFamily="34" charset="-122"/>
                  </a:rPr>
                  <a:t>为设备数量</a:t>
                </a:r>
              </a:p>
              <a:p>
                <a:pPr marL="285750" indent="-285750">
                  <a:buFont typeface="Arial" panose="020B0604020202020204" pitchFamily="34" charset="0"/>
                  <a:buChar char="•"/>
                </a:pPr>
                <a14:m>
                  <m:oMath xmlns:m="http://schemas.openxmlformats.org/officeDocument/2006/math">
                    <m:r>
                      <m:rPr>
                        <m:sty m:val="p"/>
                      </m:rPr>
                      <a:rPr lang="en-US" altLang="zh-CN">
                        <a:latin typeface="Cambria Math" panose="02040503050406030204" pitchFamily="18" charset="0"/>
                      </a:rPr>
                      <m:t>P</m:t>
                    </m:r>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1</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 </m:t>
                        </m:r>
                        <m:r>
                          <a:rPr lang="en-US" altLang="zh-CN" i="1">
                            <a:latin typeface="Cambria Math" panose="02040503050406030204" pitchFamily="18" charset="0"/>
                          </a:rPr>
                          <m:t>𝑝</m:t>
                        </m:r>
                      </m:e>
                      <m:sub>
                        <m:r>
                          <a:rPr lang="en-US" altLang="zh-CN" i="1">
                            <a:latin typeface="Cambria Math" panose="02040503050406030204" pitchFamily="18" charset="0"/>
                          </a:rPr>
                          <m:t>2</m:t>
                        </m:r>
                      </m:sub>
                    </m:sSub>
                    <m:r>
                      <a:rPr lang="en-US" altLang="zh-CN">
                        <a:latin typeface="Cambria Math" panose="02040503050406030204" pitchFamily="18" charset="0"/>
                      </a:rPr>
                      <m:t>, …,</m:t>
                    </m:r>
                    <m:sSub>
                      <m:sSubPr>
                        <m:ctrlPr>
                          <a:rPr lang="zh-CN"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𝑖</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 </m:t>
                        </m:r>
                        <m:r>
                          <a:rPr lang="en-US" altLang="zh-CN" i="1">
                            <a:latin typeface="Cambria Math" panose="02040503050406030204" pitchFamily="18" charset="0"/>
                          </a:rPr>
                          <m:t>𝑝</m:t>
                        </m:r>
                      </m:e>
                      <m:sub>
                        <m:r>
                          <a:rPr lang="en-US" altLang="zh-CN" i="1">
                            <a:latin typeface="Cambria Math" panose="02040503050406030204" pitchFamily="18" charset="0"/>
                          </a:rPr>
                          <m:t>𝑛</m:t>
                        </m:r>
                      </m:sub>
                    </m:sSub>
                    <m:r>
                      <a:rPr lang="en-US" altLang="zh-CN">
                        <a:latin typeface="Cambria Math" panose="02040503050406030204" pitchFamily="18" charset="0"/>
                      </a:rPr>
                      <m:t>}</m:t>
                    </m:r>
                  </m:oMath>
                </a14:m>
                <a:r>
                  <a:rPr lang="zh-CN" altLang="zh-CN" dirty="0">
                    <a:latin typeface="微软雅黑" panose="020B0503020204020204" pitchFamily="34" charset="-122"/>
                    <a:ea typeface="微软雅黑" panose="020B0503020204020204" pitchFamily="34" charset="-122"/>
                  </a:rPr>
                  <a:t>为工件集合</a:t>
                </a:r>
              </a:p>
              <a:p>
                <a:pPr marL="285750" indent="-285750">
                  <a:buFont typeface="Arial" panose="020B0604020202020204" pitchFamily="34" charset="0"/>
                  <a:buChar char="•"/>
                </a:pPr>
                <a14:m>
                  <m:oMath xmlns:m="http://schemas.openxmlformats.org/officeDocument/2006/math">
                    <m:r>
                      <m:rPr>
                        <m:sty m:val="p"/>
                      </m:rPr>
                      <a:rPr lang="en-US" altLang="zh-CN">
                        <a:latin typeface="Cambria Math" panose="02040503050406030204" pitchFamily="18" charset="0"/>
                      </a:rPr>
                      <m:t>M</m:t>
                    </m:r>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1</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 </m:t>
                        </m:r>
                        <m:r>
                          <a:rPr lang="en-US" altLang="zh-CN" i="1">
                            <a:latin typeface="Cambria Math" panose="02040503050406030204" pitchFamily="18" charset="0"/>
                          </a:rPr>
                          <m:t>𝑚</m:t>
                        </m:r>
                      </m:e>
                      <m:sub>
                        <m:r>
                          <a:rPr lang="en-US" altLang="zh-CN" i="1">
                            <a:latin typeface="Cambria Math" panose="02040503050406030204" pitchFamily="18" charset="0"/>
                          </a:rPr>
                          <m:t>2</m:t>
                        </m:r>
                      </m:sub>
                    </m:sSub>
                    <m:r>
                      <a:rPr lang="en-US" altLang="zh-CN">
                        <a:latin typeface="Cambria Math" panose="02040503050406030204" pitchFamily="18" charset="0"/>
                      </a:rPr>
                      <m:t>, …,</m:t>
                    </m:r>
                    <m:sSub>
                      <m:sSubPr>
                        <m:ctrlPr>
                          <a:rPr lang="zh-CN"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𝑗</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𝑚</m:t>
                        </m:r>
                      </m:sub>
                    </m:sSub>
                    <m:r>
                      <a:rPr lang="en-US" altLang="zh-CN">
                        <a:latin typeface="Cambria Math" panose="02040503050406030204" pitchFamily="18" charset="0"/>
                      </a:rPr>
                      <m:t>}</m:t>
                    </m:r>
                  </m:oMath>
                </a14:m>
                <a:r>
                  <a:rPr lang="zh-CN" altLang="zh-CN" dirty="0">
                    <a:latin typeface="微软雅黑" panose="020B0503020204020204" pitchFamily="34" charset="-122"/>
                    <a:ea typeface="微软雅黑" panose="020B0503020204020204" pitchFamily="34" charset="-122"/>
                  </a:rPr>
                  <a:t>为设备集合</a:t>
                </a:r>
              </a:p>
              <a:p>
                <a:pPr marL="285750" indent="-285750">
                  <a:buFont typeface="Arial" panose="020B0604020202020204" pitchFamily="34" charset="0"/>
                  <a:buChar char="•"/>
                </a:pP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𝑂</m:t>
                        </m:r>
                      </m:e>
                      <m:sub>
                        <m:r>
                          <a:rPr lang="en-US" altLang="zh-CN" i="1">
                            <a:latin typeface="Cambria Math" panose="02040503050406030204" pitchFamily="18" charset="0"/>
                          </a:rPr>
                          <m:t>𝑖</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𝑜</m:t>
                        </m:r>
                      </m:e>
                      <m:sub>
                        <m:r>
                          <a:rPr lang="en-US" altLang="zh-CN" i="1">
                            <a:latin typeface="Cambria Math" panose="02040503050406030204" pitchFamily="18" charset="0"/>
                          </a:rPr>
                          <m:t>𝑖</m:t>
                        </m:r>
                        <m:r>
                          <a:rPr lang="en-US" altLang="zh-CN" i="1">
                            <a:latin typeface="Cambria Math" panose="02040503050406030204" pitchFamily="18" charset="0"/>
                          </a:rPr>
                          <m:t>,1</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 </m:t>
                        </m:r>
                        <m:r>
                          <a:rPr lang="en-US" altLang="zh-CN" i="1">
                            <a:latin typeface="Cambria Math" panose="02040503050406030204" pitchFamily="18" charset="0"/>
                          </a:rPr>
                          <m:t>𝑜</m:t>
                        </m:r>
                      </m:e>
                      <m:sub>
                        <m:r>
                          <a:rPr lang="en-US" altLang="zh-CN" i="1">
                            <a:latin typeface="Cambria Math" panose="02040503050406030204" pitchFamily="18" charset="0"/>
                          </a:rPr>
                          <m:t>𝑖</m:t>
                        </m:r>
                        <m:r>
                          <a:rPr lang="en-US" altLang="zh-CN" i="1">
                            <a:latin typeface="Cambria Math" panose="02040503050406030204" pitchFamily="18" charset="0"/>
                          </a:rPr>
                          <m:t>,2</m:t>
                        </m:r>
                      </m:sub>
                    </m:sSub>
                    <m:r>
                      <a:rPr lang="en-US" altLang="zh-CN">
                        <a:latin typeface="Cambria Math" panose="02040503050406030204" pitchFamily="18" charset="0"/>
                      </a:rPr>
                      <m:t>, …,</m:t>
                    </m:r>
                    <m:sSub>
                      <m:sSubPr>
                        <m:ctrlPr>
                          <a:rPr lang="zh-CN" altLang="zh-CN" i="1">
                            <a:latin typeface="Cambria Math" panose="02040503050406030204" pitchFamily="18" charset="0"/>
                          </a:rPr>
                        </m:ctrlPr>
                      </m:sSubPr>
                      <m:e>
                        <m:r>
                          <a:rPr lang="en-US" altLang="zh-CN" i="1">
                            <a:latin typeface="Cambria Math" panose="02040503050406030204" pitchFamily="18" charset="0"/>
                          </a:rPr>
                          <m:t>𝑜</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𝑘</m:t>
                        </m:r>
                      </m:sub>
                    </m:sSub>
                    <m:r>
                      <a:rPr lang="en-US" altLang="zh-CN">
                        <a:latin typeface="Cambria Math" panose="02040503050406030204" pitchFamily="18" charset="0"/>
                      </a:rPr>
                      <m:t>}</m:t>
                    </m:r>
                  </m:oMath>
                </a14:m>
                <a:r>
                  <a:rPr lang="zh-CN" altLang="zh-CN" dirty="0">
                    <a:latin typeface="微软雅黑" panose="020B0503020204020204" pitchFamily="34" charset="-122"/>
                    <a:ea typeface="微软雅黑" panose="020B0503020204020204" pitchFamily="34" charset="-122"/>
                  </a:rPr>
                  <a:t>为工件</a:t>
                </a:r>
                <a:r>
                  <a:rPr lang="en-US" altLang="zh-CN" dirty="0" err="1">
                    <a:latin typeface="微软雅黑" panose="020B0503020204020204" pitchFamily="34" charset="-122"/>
                    <a:ea typeface="微软雅黑" panose="020B0503020204020204" pitchFamily="34" charset="-122"/>
                  </a:rPr>
                  <a:t>i</a:t>
                </a:r>
                <a:r>
                  <a:rPr lang="zh-CN" altLang="zh-CN" dirty="0">
                    <a:latin typeface="微软雅黑" panose="020B0503020204020204" pitchFamily="34" charset="-122"/>
                    <a:ea typeface="微软雅黑" panose="020B0503020204020204" pitchFamily="34" charset="-122"/>
                  </a:rPr>
                  <a:t>的工序集合</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𝑇𝑆</m:t>
                        </m:r>
                      </m:e>
                      <m:sub>
                        <m:r>
                          <a:rPr lang="en-US" altLang="zh-CN" i="1">
                            <a:latin typeface="Cambria Math" panose="02040503050406030204" pitchFamily="18" charset="0"/>
                          </a:rPr>
                          <m:t>𝑖</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𝑡𝑠</m:t>
                        </m:r>
                      </m:e>
                      <m:sub>
                        <m:r>
                          <a:rPr lang="en-US" altLang="zh-CN" i="1">
                            <a:latin typeface="Cambria Math" panose="02040503050406030204" pitchFamily="18" charset="0"/>
                          </a:rPr>
                          <m:t>𝑖</m:t>
                        </m:r>
                        <m:r>
                          <a:rPr lang="en-US" altLang="zh-CN" i="1">
                            <a:latin typeface="Cambria Math" panose="02040503050406030204" pitchFamily="18" charset="0"/>
                          </a:rPr>
                          <m:t>,1</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𝑡𝑠</m:t>
                        </m:r>
                      </m:e>
                      <m:sub>
                        <m:r>
                          <a:rPr lang="en-US" altLang="zh-CN" i="1">
                            <a:latin typeface="Cambria Math" panose="02040503050406030204" pitchFamily="18" charset="0"/>
                          </a:rPr>
                          <m:t>𝑖</m:t>
                        </m:r>
                        <m:r>
                          <a:rPr lang="en-US" altLang="zh-CN" i="1">
                            <a:latin typeface="Cambria Math" panose="02040503050406030204" pitchFamily="18" charset="0"/>
                          </a:rPr>
                          <m:t>,2</m:t>
                        </m:r>
                      </m:sub>
                    </m:sSub>
                    <m:r>
                      <a:rPr lang="en-US" altLang="zh-CN">
                        <a:latin typeface="Cambria Math" panose="02040503050406030204" pitchFamily="18" charset="0"/>
                      </a:rPr>
                      <m:t>, …,</m:t>
                    </m:r>
                    <m:sSub>
                      <m:sSubPr>
                        <m:ctrlPr>
                          <a:rPr lang="zh-CN" altLang="zh-CN" i="1">
                            <a:latin typeface="Cambria Math" panose="02040503050406030204" pitchFamily="18" charset="0"/>
                          </a:rPr>
                        </m:ctrlPr>
                      </m:sSubPr>
                      <m:e>
                        <m:r>
                          <a:rPr lang="en-US" altLang="zh-CN" i="1">
                            <a:latin typeface="Cambria Math" panose="02040503050406030204" pitchFamily="18" charset="0"/>
                          </a:rPr>
                          <m:t>𝑡𝑠</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h</m:t>
                        </m:r>
                      </m:sub>
                    </m:sSub>
                    <m:r>
                      <a:rPr lang="en-US" altLang="zh-CN">
                        <a:latin typeface="Cambria Math" panose="02040503050406030204" pitchFamily="18" charset="0"/>
                      </a:rPr>
                      <m:t>)</m:t>
                    </m:r>
                  </m:oMath>
                </a14:m>
                <a:r>
                  <a:rPr lang="en-US" altLang="zh-CN" dirty="0"/>
                  <a:t> </a:t>
                </a:r>
                <a:r>
                  <a:rPr lang="zh-CN" altLang="zh-CN" dirty="0">
                    <a:latin typeface="微软雅黑" panose="020B0503020204020204" pitchFamily="34" charset="-122"/>
                    <a:ea typeface="微软雅黑" panose="020B0503020204020204" pitchFamily="34" charset="-122"/>
                  </a:rPr>
                  <a:t>为设备</a:t>
                </a:r>
                <a:r>
                  <a:rPr lang="en-US" altLang="zh-CN" dirty="0" err="1">
                    <a:latin typeface="微软雅黑" panose="020B0503020204020204" pitchFamily="34" charset="-122"/>
                    <a:ea typeface="微软雅黑" panose="020B0503020204020204" pitchFamily="34" charset="-122"/>
                  </a:rPr>
                  <a:t>i</a:t>
                </a:r>
                <a:r>
                  <a:rPr lang="zh-CN" altLang="zh-CN" dirty="0">
                    <a:latin typeface="微软雅黑" panose="020B0503020204020204" pitchFamily="34" charset="-122"/>
                    <a:ea typeface="微软雅黑" panose="020B0503020204020204" pitchFamily="34" charset="-122"/>
                  </a:rPr>
                  <a:t>的加工工序序列</a:t>
                </a:r>
                <a:endParaRPr lang="zh-CN" altLang="zh-CN" dirty="0"/>
              </a:p>
            </p:txBody>
          </p:sp>
        </mc:Choice>
        <mc:Fallback xmlns="">
          <p:sp>
            <p:nvSpPr>
              <p:cNvPr id="17" name="矩形 16">
                <a:extLst>
                  <a:ext uri="{FF2B5EF4-FFF2-40B4-BE49-F238E27FC236}">
                    <a16:creationId xmlns:a16="http://schemas.microsoft.com/office/drawing/2014/main" id="{62FA96F8-207D-4072-A26D-080AA83A820A}"/>
                  </a:ext>
                </a:extLst>
              </p:cNvPr>
              <p:cNvSpPr>
                <a:spLocks noRot="1" noChangeAspect="1" noMove="1" noResize="1" noEditPoints="1" noAdjustHandles="1" noChangeArrowheads="1" noChangeShapeType="1" noTextEdit="1"/>
              </p:cNvSpPr>
              <p:nvPr/>
            </p:nvSpPr>
            <p:spPr>
              <a:xfrm>
                <a:off x="141511" y="3031130"/>
                <a:ext cx="4126369" cy="2632003"/>
              </a:xfrm>
              <a:prstGeom prst="rect">
                <a:avLst/>
              </a:prstGeom>
              <a:blipFill>
                <a:blip r:embed="rId7"/>
                <a:stretch>
                  <a:fillRect l="-735" t="-920" r="-441" b="-2069"/>
                </a:stretch>
              </a:blipFill>
              <a:ln w="19050">
                <a:solidFill>
                  <a:srgbClr val="002060"/>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8" name="矩形 17">
                <a:extLst>
                  <a:ext uri="{FF2B5EF4-FFF2-40B4-BE49-F238E27FC236}">
                    <a16:creationId xmlns:a16="http://schemas.microsoft.com/office/drawing/2014/main" id="{9BD2ADD5-80B9-4330-AA93-7F56347DCE75}"/>
                  </a:ext>
                </a:extLst>
              </p:cNvPr>
              <p:cNvSpPr/>
              <p:nvPr/>
            </p:nvSpPr>
            <p:spPr>
              <a:xfrm>
                <a:off x="4872126" y="3032540"/>
                <a:ext cx="4126369" cy="2674578"/>
              </a:xfrm>
              <a:prstGeom prst="rect">
                <a:avLst/>
              </a:prstGeom>
              <a:ln w="19050">
                <a:solidFill>
                  <a:srgbClr val="002060"/>
                </a:solidFill>
              </a:ln>
            </p:spPr>
            <p:txBody>
              <a:bodyPr wrap="square">
                <a:spAutoFit/>
              </a:bodyPr>
              <a:lstStyle/>
              <a:p>
                <a:pPr marL="285750" indent="-285750">
                  <a:buFont typeface="Arial" panose="020B0604020202020204" pitchFamily="34" charset="0"/>
                  <a:buChar char="•"/>
                </a:pP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𝑀𝐶</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𝑚𝑐</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𝑘</m:t>
                        </m:r>
                      </m:sub>
                    </m:sSub>
                    <m:r>
                      <a:rPr lang="en-US" altLang="zh-CN" i="1">
                        <a:latin typeface="Cambria Math" panose="02040503050406030204" pitchFamily="18" charset="0"/>
                      </a:rPr>
                      <m:t>}</m:t>
                    </m:r>
                  </m:oMath>
                </a14:m>
                <a:r>
                  <a:rPr lang="zh-CN" altLang="zh-CN" dirty="0">
                    <a:latin typeface="微软雅黑" panose="020B0503020204020204" pitchFamily="34" charset="-122"/>
                    <a:ea typeface="微软雅黑" panose="020B0503020204020204" pitchFamily="34" charset="-122"/>
                  </a:rPr>
                  <a:t>为工序</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𝑜</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Sub>
                  </m:oMath>
                </a14:m>
                <a:r>
                  <a:rPr lang="zh-CN" altLang="zh-CN" dirty="0">
                    <a:latin typeface="微软雅黑" panose="020B0503020204020204" pitchFamily="34" charset="-122"/>
                    <a:ea typeface="微软雅黑" panose="020B0503020204020204" pitchFamily="34" charset="-122"/>
                  </a:rPr>
                  <a:t>的机器选择集合</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𝑠</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𝑘</m:t>
                        </m:r>
                      </m:sub>
                    </m:sSub>
                  </m:oMath>
                </a14:m>
                <a:r>
                  <a:rPr lang="zh-CN" altLang="zh-CN" dirty="0">
                    <a:latin typeface="微软雅黑" panose="020B0503020204020204" pitchFamily="34" charset="-122"/>
                    <a:ea typeface="微软雅黑" panose="020B0503020204020204" pitchFamily="34" charset="-122"/>
                  </a:rPr>
                  <a:t>为工序</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𝑜</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Sub>
                  </m:oMath>
                </a14:m>
                <a:r>
                  <a:rPr lang="zh-CN" altLang="zh-CN" dirty="0">
                    <a:latin typeface="微软雅黑" panose="020B0503020204020204" pitchFamily="34" charset="-122"/>
                    <a:ea typeface="微软雅黑" panose="020B0503020204020204" pitchFamily="34" charset="-122"/>
                  </a:rPr>
                  <a:t>在设备</a:t>
                </a:r>
                <a:r>
                  <a:rPr lang="en-US" altLang="zh-CN" dirty="0">
                    <a:latin typeface="微软雅黑" panose="020B0503020204020204" pitchFamily="34" charset="-122"/>
                    <a:ea typeface="微软雅黑" panose="020B0503020204020204" pitchFamily="34" charset="-122"/>
                  </a:rPr>
                  <a:t>k</a:t>
                </a:r>
                <a:r>
                  <a:rPr lang="zh-CN" altLang="zh-CN" dirty="0">
                    <a:latin typeface="微软雅黑" panose="020B0503020204020204" pitchFamily="34" charset="-122"/>
                    <a:ea typeface="微软雅黑" panose="020B0503020204020204" pitchFamily="34" charset="-122"/>
                  </a:rPr>
                  <a:t>的开始加工时间</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𝑒</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𝑘</m:t>
                        </m:r>
                      </m:sub>
                    </m:sSub>
                  </m:oMath>
                </a14:m>
                <a:r>
                  <a:rPr lang="zh-CN" altLang="zh-CN" dirty="0">
                    <a:latin typeface="微软雅黑" panose="020B0503020204020204" pitchFamily="34" charset="-122"/>
                    <a:ea typeface="微软雅黑" panose="020B0503020204020204" pitchFamily="34" charset="-122"/>
                  </a:rPr>
                  <a:t>为工序</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𝑜</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Sub>
                  </m:oMath>
                </a14:m>
                <a:r>
                  <a:rPr lang="zh-CN" altLang="zh-CN" dirty="0">
                    <a:latin typeface="微软雅黑" panose="020B0503020204020204" pitchFamily="34" charset="-122"/>
                    <a:ea typeface="微软雅黑" panose="020B0503020204020204" pitchFamily="34" charset="-122"/>
                  </a:rPr>
                  <a:t>在设备</a:t>
                </a:r>
                <a:r>
                  <a:rPr lang="en-US" altLang="zh-CN" dirty="0">
                    <a:latin typeface="微软雅黑" panose="020B0503020204020204" pitchFamily="34" charset="-122"/>
                    <a:ea typeface="微软雅黑" panose="020B0503020204020204" pitchFamily="34" charset="-122"/>
                  </a:rPr>
                  <a:t>k</a:t>
                </a:r>
                <a:r>
                  <a:rPr lang="zh-CN" altLang="zh-CN" dirty="0">
                    <a:latin typeface="微软雅黑" panose="020B0503020204020204" pitchFamily="34" charset="-122"/>
                    <a:ea typeface="微软雅黑" panose="020B0503020204020204" pitchFamily="34" charset="-122"/>
                  </a:rPr>
                  <a:t>加工完成时间</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𝑡</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𝑘</m:t>
                        </m:r>
                      </m:sub>
                    </m:sSub>
                  </m:oMath>
                </a14:m>
                <a:r>
                  <a:rPr lang="zh-CN" altLang="zh-CN" dirty="0">
                    <a:latin typeface="微软雅黑" panose="020B0503020204020204" pitchFamily="34" charset="-122"/>
                    <a:ea typeface="微软雅黑" panose="020B0503020204020204" pitchFamily="34" charset="-122"/>
                  </a:rPr>
                  <a:t>为工序</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𝑜</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Sub>
                  </m:oMath>
                </a14:m>
                <a:r>
                  <a:rPr lang="zh-CN" altLang="zh-CN" dirty="0">
                    <a:latin typeface="微软雅黑" panose="020B0503020204020204" pitchFamily="34" charset="-122"/>
                    <a:ea typeface="微软雅黑" panose="020B0503020204020204" pitchFamily="34" charset="-122"/>
                  </a:rPr>
                  <a:t>的在设备</a:t>
                </a: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𝑚</m:t>
                        </m:r>
                      </m:e>
                      <m:sub>
                        <m:r>
                          <a:rPr lang="en-US" altLang="zh-CN" i="1">
                            <a:latin typeface="Cambria Math" panose="02040503050406030204" pitchFamily="18" charset="0"/>
                          </a:rPr>
                          <m:t>𝑘</m:t>
                        </m:r>
                      </m:sub>
                    </m:sSub>
                  </m:oMath>
                </a14:m>
                <a:r>
                  <a:rPr lang="zh-CN" altLang="zh-CN" dirty="0">
                    <a:latin typeface="微软雅黑" panose="020B0503020204020204" pitchFamily="34" charset="-122"/>
                    <a:ea typeface="微软雅黑" panose="020B0503020204020204" pitchFamily="34" charset="-122"/>
                  </a:rPr>
                  <a:t>上的加工时间</a:t>
                </a:r>
              </a:p>
              <a:p>
                <a:pPr marL="285750" indent="-285750">
                  <a:buFont typeface="Arial" panose="020B0604020202020204" pitchFamily="34" charset="0"/>
                  <a:buChar char="•"/>
                </a:pP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𝑐</m:t>
                        </m:r>
                      </m:e>
                      <m:sub>
                        <m:r>
                          <a:rPr lang="en-US" altLang="zh-CN" i="1">
                            <a:latin typeface="Cambria Math" panose="02040503050406030204" pitchFamily="18" charset="0"/>
                          </a:rPr>
                          <m:t>𝑖</m:t>
                        </m:r>
                      </m:sub>
                    </m:sSub>
                  </m:oMath>
                </a14:m>
                <a:r>
                  <a:rPr lang="zh-CN" altLang="zh-CN" dirty="0">
                    <a:latin typeface="微软雅黑" panose="020B0503020204020204" pitchFamily="34" charset="-122"/>
                    <a:ea typeface="微软雅黑" panose="020B0503020204020204" pitchFamily="34" charset="-122"/>
                  </a:rPr>
                  <a:t>为工件</a:t>
                </a:r>
                <a:r>
                  <a:rPr lang="en-US" altLang="zh-CN" dirty="0" err="1"/>
                  <a:t>i</a:t>
                </a:r>
                <a:r>
                  <a:rPr lang="zh-CN" altLang="zh-CN" dirty="0">
                    <a:latin typeface="微软雅黑" panose="020B0503020204020204" pitchFamily="34" charset="-122"/>
                    <a:ea typeface="微软雅黑" panose="020B0503020204020204" pitchFamily="34" charset="-122"/>
                  </a:rPr>
                  <a:t>的完工时间</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
                      <m:sSubPr>
                        <m:ctrlPr>
                          <a:rPr lang="zh-CN" altLang="zh-CN" i="1">
                            <a:latin typeface="Cambria Math" panose="02040503050406030204" pitchFamily="18" charset="0"/>
                          </a:rPr>
                        </m:ctrlPr>
                      </m:sSubPr>
                      <m:e>
                        <m:r>
                          <a:rPr lang="en-US" altLang="zh-CN" i="1">
                            <a:latin typeface="Cambria Math" panose="02040503050406030204" pitchFamily="18" charset="0"/>
                          </a:rPr>
                          <m:t>𝑑</m:t>
                        </m:r>
                      </m:e>
                      <m:sub>
                        <m:r>
                          <a:rPr lang="en-US" altLang="zh-CN" i="1">
                            <a:latin typeface="Cambria Math" panose="02040503050406030204" pitchFamily="18" charset="0"/>
                          </a:rPr>
                          <m:t>𝑖</m:t>
                        </m:r>
                      </m:sub>
                    </m:sSub>
                  </m:oMath>
                </a14:m>
                <a:r>
                  <a:rPr lang="zh-CN" altLang="zh-CN" dirty="0">
                    <a:latin typeface="微软雅黑" panose="020B0503020204020204" pitchFamily="34" charset="-122"/>
                    <a:ea typeface="微软雅黑" panose="020B0503020204020204" pitchFamily="34" charset="-122"/>
                  </a:rPr>
                  <a:t>为工件</a:t>
                </a:r>
                <a:r>
                  <a:rPr lang="en-US" altLang="zh-CN" dirty="0" err="1"/>
                  <a:t>i</a:t>
                </a:r>
                <a:r>
                  <a:rPr lang="zh-CN" altLang="zh-CN" dirty="0">
                    <a:latin typeface="微软雅黑" panose="020B0503020204020204" pitchFamily="34" charset="-122"/>
                    <a:ea typeface="微软雅黑" panose="020B0503020204020204" pitchFamily="34" charset="-122"/>
                  </a:rPr>
                  <a:t>的交货期</a:t>
                </a:r>
              </a:p>
            </p:txBody>
          </p:sp>
        </mc:Choice>
        <mc:Fallback xmlns="">
          <p:sp>
            <p:nvSpPr>
              <p:cNvPr id="18" name="矩形 17">
                <a:extLst>
                  <a:ext uri="{FF2B5EF4-FFF2-40B4-BE49-F238E27FC236}">
                    <a16:creationId xmlns:a16="http://schemas.microsoft.com/office/drawing/2014/main" id="{9BD2ADD5-80B9-4330-AA93-7F56347DCE75}"/>
                  </a:ext>
                </a:extLst>
              </p:cNvPr>
              <p:cNvSpPr>
                <a:spLocks noRot="1" noChangeAspect="1" noMove="1" noResize="1" noEditPoints="1" noAdjustHandles="1" noChangeArrowheads="1" noChangeShapeType="1" noTextEdit="1"/>
              </p:cNvSpPr>
              <p:nvPr/>
            </p:nvSpPr>
            <p:spPr>
              <a:xfrm>
                <a:off x="4872126" y="3032540"/>
                <a:ext cx="4126369" cy="2674578"/>
              </a:xfrm>
              <a:prstGeom prst="rect">
                <a:avLst/>
              </a:prstGeom>
              <a:blipFill>
                <a:blip r:embed="rId8"/>
                <a:stretch>
                  <a:fillRect l="-735" t="-905" r="-294" b="-2262"/>
                </a:stretch>
              </a:blipFill>
              <a:ln w="19050">
                <a:solidFill>
                  <a:srgbClr val="002060"/>
                </a:solidFill>
              </a:ln>
            </p:spPr>
            <p:txBody>
              <a:bodyPr/>
              <a:lstStyle/>
              <a:p>
                <a:r>
                  <a:rPr lang="zh-CN" altLang="en-US">
                    <a:noFill/>
                  </a:rPr>
                  <a:t> </a:t>
                </a:r>
              </a:p>
            </p:txBody>
          </p:sp>
        </mc:Fallback>
      </mc:AlternateContent>
    </p:spTree>
    <p:extLst>
      <p:ext uri="{BB962C8B-B14F-4D97-AF65-F5344CB8AC3E}">
        <p14:creationId xmlns:p14="http://schemas.microsoft.com/office/powerpoint/2010/main" val="173392132"/>
      </p:ext>
    </p:extLst>
  </p:cSld>
  <p:clrMapOvr>
    <a:masterClrMapping/>
  </p:clrMapOvr>
  <mc:AlternateContent xmlns:mc="http://schemas.openxmlformats.org/markup-compatibility/2006">
    <mc:Choice xmlns:p14="http://schemas.microsoft.com/office/powerpoint/2010/main" Requires="p14">
      <p:transition p14:dur="0" advTm="25041"/>
    </mc:Choice>
    <mc:Fallback>
      <p:transition advTm="25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FJSP</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中的基本蚁群算法</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ACO</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6800955"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四、柔性调度系统中的调度算法</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9" name="矩形 8">
            <a:extLst>
              <a:ext uri="{FF2B5EF4-FFF2-40B4-BE49-F238E27FC236}">
                <a16:creationId xmlns:a16="http://schemas.microsoft.com/office/drawing/2014/main" id="{F1BBDDF4-7FB2-47E2-A32E-E5B5628C2CAD}"/>
              </a:ext>
            </a:extLst>
          </p:cNvPr>
          <p:cNvSpPr/>
          <p:nvPr/>
        </p:nvSpPr>
        <p:spPr>
          <a:xfrm>
            <a:off x="442259" y="1577679"/>
            <a:ext cx="8781605" cy="923330"/>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基本蚁群算法是一种仿生学算法，广泛用于</a:t>
            </a:r>
            <a:r>
              <a:rPr lang="en-US" altLang="zh-CN" b="1" dirty="0">
                <a:latin typeface="微软雅黑" panose="020B0503020204020204" pitchFamily="34" charset="-122"/>
                <a:ea typeface="微软雅黑" panose="020B0503020204020204" pitchFamily="34" charset="-122"/>
              </a:rPr>
              <a:t>TSP</a:t>
            </a:r>
            <a:r>
              <a:rPr lang="zh-CN" altLang="en-US" b="1" dirty="0">
                <a:latin typeface="微软雅黑" panose="020B0503020204020204" pitchFamily="34" charset="-122"/>
                <a:ea typeface="微软雅黑" panose="020B0503020204020204" pitchFamily="34" charset="-122"/>
              </a:rPr>
              <a:t>等问题的求解，执行流程：</a:t>
            </a:r>
            <a:endParaRPr lang="en-US" altLang="zh-CN" b="1"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初始化</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迭代</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概率性选择移动位置</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信息素更新</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判断终止条件</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输出最优解并结束。</a:t>
            </a:r>
            <a:endParaRPr lang="en-US" altLang="zh-CN" dirty="0">
              <a:latin typeface="微软雅黑" panose="020B0503020204020204" pitchFamily="34" charset="-122"/>
              <a:ea typeface="微软雅黑" panose="020B0503020204020204" pitchFamily="34" charset="-122"/>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矩形 13">
            <a:extLst>
              <a:ext uri="{FF2B5EF4-FFF2-40B4-BE49-F238E27FC236}">
                <a16:creationId xmlns:a16="http://schemas.microsoft.com/office/drawing/2014/main" id="{BC589577-AC72-4D6D-8A66-868F5A82FB6F}"/>
              </a:ext>
            </a:extLst>
          </p:cNvPr>
          <p:cNvSpPr/>
          <p:nvPr/>
        </p:nvSpPr>
        <p:spPr>
          <a:xfrm>
            <a:off x="442259" y="2579177"/>
            <a:ext cx="8781605" cy="677108"/>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FJSP</a:t>
            </a:r>
            <a:r>
              <a:rPr lang="zh-CN" altLang="zh-CN" dirty="0">
                <a:latin typeface="微软雅黑" panose="020B0503020204020204" pitchFamily="34" charset="-122"/>
                <a:ea typeface="微软雅黑" panose="020B0503020204020204" pitchFamily="34" charset="-122"/>
              </a:rPr>
              <a:t>要求在若干工件的工艺规划图中寻找一条用时最少的的加工路径</a:t>
            </a:r>
            <a:r>
              <a:rPr lang="zh-CN" altLang="en-US" dirty="0">
                <a:latin typeface="微软雅黑" panose="020B0503020204020204" pitchFamily="34" charset="-122"/>
                <a:ea typeface="微软雅黑" panose="020B0503020204020204" pitchFamily="34" charset="-122"/>
              </a:rPr>
              <a:t>，与</a:t>
            </a:r>
            <a:r>
              <a:rPr lang="en-US" altLang="zh-CN" dirty="0">
                <a:latin typeface="微软雅黑" panose="020B0503020204020204" pitchFamily="34" charset="-122"/>
                <a:ea typeface="微软雅黑" panose="020B0503020204020204" pitchFamily="34" charset="-122"/>
              </a:rPr>
              <a:t>TSP</a:t>
            </a:r>
            <a:r>
              <a:rPr lang="zh-CN" altLang="en-US" dirty="0">
                <a:latin typeface="微软雅黑" panose="020B0503020204020204" pitchFamily="34" charset="-122"/>
                <a:ea typeface="微软雅黑" panose="020B0503020204020204" pitchFamily="34" charset="-122"/>
              </a:rPr>
              <a:t>问题性质非常相似，两者在数学表达上基本一致：</a:t>
            </a:r>
            <a:endParaRPr lang="en-US" altLang="zh-CN" sz="2000"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5" name="矩形 14">
                <a:extLst>
                  <a:ext uri="{FF2B5EF4-FFF2-40B4-BE49-F238E27FC236}">
                    <a16:creationId xmlns:a16="http://schemas.microsoft.com/office/drawing/2014/main" id="{B3B229B9-183E-4F7A-A18D-240AA856A50E}"/>
                  </a:ext>
                </a:extLst>
              </p:cNvPr>
              <p:cNvSpPr/>
              <p:nvPr/>
            </p:nvSpPr>
            <p:spPr>
              <a:xfrm>
                <a:off x="141511" y="3256285"/>
                <a:ext cx="4320480" cy="3595600"/>
              </a:xfrm>
              <a:prstGeom prst="rect">
                <a:avLst/>
              </a:prstGeom>
              <a:ln w="19050">
                <a:solidFill>
                  <a:srgbClr val="002060"/>
                </a:solidFill>
              </a:ln>
            </p:spPr>
            <p:txBody>
              <a:bodyPr wrap="square">
                <a:spAutoFit/>
              </a:bodyPr>
              <a:lstStyle/>
              <a:p>
                <a:pPr marL="285750" indent="-285750">
                  <a:buFont typeface="Arial" panose="020B0604020202020204" pitchFamily="34" charset="0"/>
                  <a:buChar char="•"/>
                </a:pPr>
                <a14:m>
                  <m:oMath xmlns:m="http://schemas.openxmlformats.org/officeDocument/2006/math">
                    <m:r>
                      <m:rPr>
                        <m:sty m:val="p"/>
                      </m:rPr>
                      <a:rPr lang="en-US" altLang="zh-CN" sz="1600">
                        <a:latin typeface="Cambria Math" panose="02040503050406030204" pitchFamily="18" charset="0"/>
                      </a:rPr>
                      <m:t>w</m:t>
                    </m:r>
                  </m:oMath>
                </a14:m>
                <a:r>
                  <a:rPr lang="zh-CN" altLang="zh-CN" sz="1600" dirty="0"/>
                  <a:t>：</a:t>
                </a:r>
                <a:r>
                  <a:rPr lang="zh-CN" altLang="zh-CN" sz="1600" dirty="0">
                    <a:latin typeface="微软雅黑" panose="020B0503020204020204" pitchFamily="34" charset="-122"/>
                    <a:ea typeface="微软雅黑" panose="020B0503020204020204" pitchFamily="34" charset="-122"/>
                  </a:rPr>
                  <a:t>蚂蚁数量</a:t>
                </a: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r>
                      <m:rPr>
                        <m:sty m:val="p"/>
                      </m:rPr>
                      <a:rPr lang="en-US" altLang="zh-CN" sz="1600">
                        <a:latin typeface="Cambria Math" panose="02040503050406030204" pitchFamily="18" charset="0"/>
                      </a:rPr>
                      <m:t>N</m:t>
                    </m:r>
                  </m:oMath>
                </a14:m>
                <a:r>
                  <a:rPr lang="zh-CN" altLang="zh-CN" sz="1600" dirty="0"/>
                  <a:t>：</a:t>
                </a:r>
                <a:r>
                  <a:rPr lang="zh-CN" altLang="zh-CN" sz="1600" dirty="0">
                    <a:latin typeface="微软雅黑" panose="020B0503020204020204" pitchFamily="34" charset="-122"/>
                    <a:ea typeface="微软雅黑" panose="020B0503020204020204" pitchFamily="34" charset="-122"/>
                  </a:rPr>
                  <a:t>算法迭代次数</a:t>
                </a: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r>
                      <m:rPr>
                        <m:sty m:val="p"/>
                      </m:rPr>
                      <a:rPr lang="en-US" altLang="zh-CN" sz="1600">
                        <a:latin typeface="Cambria Math" panose="02040503050406030204" pitchFamily="18" charset="0"/>
                      </a:rPr>
                      <m:t>Q</m:t>
                    </m:r>
                  </m:oMath>
                </a14:m>
                <a:r>
                  <a:rPr lang="zh-CN" altLang="zh-CN" sz="1600" dirty="0"/>
                  <a:t>：</a:t>
                </a:r>
                <a:r>
                  <a:rPr lang="zh-CN" altLang="zh-CN" sz="1600" dirty="0">
                    <a:latin typeface="微软雅黑" panose="020B0503020204020204" pitchFamily="34" charset="-122"/>
                    <a:ea typeface="微软雅黑" panose="020B0503020204020204" pitchFamily="34" charset="-122"/>
                  </a:rPr>
                  <a:t>每轮迭代中蚂蚁洒下的信息素总量</a:t>
                </a: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 </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oMath>
                </a14:m>
                <a:r>
                  <a:rPr lang="zh-CN" altLang="zh-CN" sz="1600" dirty="0"/>
                  <a:t>：</a:t>
                </a:r>
                <a:r>
                  <a:rPr lang="en-US" altLang="zh-CN" sz="1600" dirty="0">
                    <a:latin typeface="微软雅黑" panose="020B0503020204020204" pitchFamily="34" charset="-122"/>
                    <a:ea typeface="微软雅黑" panose="020B0503020204020204" pitchFamily="34" charset="-122"/>
                  </a:rPr>
                  <a:t>t</a:t>
                </a:r>
                <a:r>
                  <a:rPr lang="zh-CN" altLang="zh-CN" sz="1600" dirty="0">
                    <a:latin typeface="微软雅黑" panose="020B0503020204020204" pitchFamily="34" charset="-122"/>
                    <a:ea typeface="微软雅黑" panose="020B0503020204020204" pitchFamily="34" charset="-122"/>
                  </a:rPr>
                  <a:t>时刻工序</a:t>
                </a:r>
                <a:r>
                  <a:rPr lang="en-US" altLang="zh-CN" sz="1600" dirty="0" err="1">
                    <a:latin typeface="微软雅黑" panose="020B0503020204020204" pitchFamily="34" charset="-122"/>
                    <a:ea typeface="微软雅黑" panose="020B0503020204020204" pitchFamily="34" charset="-122"/>
                  </a:rPr>
                  <a:t>i</a:t>
                </a:r>
                <a:r>
                  <a:rPr lang="zh-CN" altLang="zh-CN" sz="1600" dirty="0">
                    <a:latin typeface="微软雅黑" panose="020B0503020204020204" pitchFamily="34" charset="-122"/>
                    <a:ea typeface="微软雅黑" panose="020B0503020204020204" pitchFamily="34" charset="-122"/>
                  </a:rPr>
                  <a:t>和工序</a:t>
                </a:r>
                <a:r>
                  <a:rPr lang="en-US" altLang="zh-CN" sz="1600" dirty="0">
                    <a:latin typeface="微软雅黑" panose="020B0503020204020204" pitchFamily="34" charset="-122"/>
                    <a:ea typeface="微软雅黑" panose="020B0503020204020204" pitchFamily="34" charset="-122"/>
                  </a:rPr>
                  <a:t>j</a:t>
                </a:r>
                <a:r>
                  <a:rPr lang="zh-CN" altLang="zh-CN" sz="1600" dirty="0">
                    <a:latin typeface="微软雅黑" panose="020B0503020204020204" pitchFamily="34" charset="-122"/>
                    <a:ea typeface="微软雅黑" panose="020B0503020204020204" pitchFamily="34" charset="-122"/>
                  </a:rPr>
                  <a:t>路径上的信息素浓度。</a:t>
                </a: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𝜏</m:t>
                        </m:r>
                      </m:e>
                      <m:sub>
                        <m:r>
                          <a:rPr lang="en-US" altLang="zh-CN" sz="1600" i="1">
                            <a:latin typeface="Cambria Math" panose="02040503050406030204" pitchFamily="18" charset="0"/>
                          </a:rPr>
                          <m:t>0</m:t>
                        </m:r>
                      </m:sub>
                      <m:sup>
                        <m:r>
                          <a:rPr lang="en-US" altLang="zh-CN" sz="1600" i="1">
                            <a:latin typeface="Cambria Math" panose="02040503050406030204" pitchFamily="18" charset="0"/>
                          </a:rPr>
                          <m:t> </m:t>
                        </m:r>
                      </m:sup>
                    </m:sSubSup>
                  </m:oMath>
                </a14:m>
                <a:r>
                  <a:rPr lang="zh-CN" altLang="zh-CN" sz="1600" dirty="0"/>
                  <a:t>：</a:t>
                </a:r>
                <a:r>
                  <a:rPr lang="zh-CN" altLang="zh-CN" sz="1600" dirty="0">
                    <a:latin typeface="微软雅黑" panose="020B0503020204020204" pitchFamily="34" charset="-122"/>
                    <a:ea typeface="微软雅黑" panose="020B0503020204020204" pitchFamily="34" charset="-122"/>
                  </a:rPr>
                  <a:t>各工序节点间信息素的初始浓度</a:t>
                </a: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r>
                      <m:rPr>
                        <m:sty m:val="p"/>
                      </m:rPr>
                      <a:rPr lang="en-US" altLang="zh-CN" sz="1600">
                        <a:latin typeface="Cambria Math" panose="02040503050406030204" pitchFamily="18" charset="0"/>
                      </a:rPr>
                      <m:t>ρ</m:t>
                    </m:r>
                  </m:oMath>
                </a14:m>
                <a:r>
                  <a:rPr lang="zh-CN" altLang="zh-CN" sz="1600" dirty="0"/>
                  <a:t>：</a:t>
                </a:r>
                <a:r>
                  <a:rPr lang="zh-CN" altLang="zh-CN" sz="1600" dirty="0">
                    <a:latin typeface="微软雅黑" panose="020B0503020204020204" pitchFamily="34" charset="-122"/>
                    <a:ea typeface="微软雅黑" panose="020B0503020204020204" pitchFamily="34" charset="-122"/>
                  </a:rPr>
                  <a:t>信息素挥发因子，其中</a:t>
                </a:r>
                <a:r>
                  <a:rPr lang="en-US" altLang="zh-CN" sz="1600" dirty="0"/>
                  <a:t>0</a:t>
                </a:r>
                <a14:m>
                  <m:oMath xmlns:m="http://schemas.openxmlformats.org/officeDocument/2006/math">
                    <m:r>
                      <a:rPr lang="en-US" altLang="zh-CN" sz="1600">
                        <a:latin typeface="Cambria Math" panose="02040503050406030204" pitchFamily="18" charset="0"/>
                      </a:rPr>
                      <m:t>≤</m:t>
                    </m:r>
                    <m:r>
                      <m:rPr>
                        <m:sty m:val="p"/>
                      </m:rPr>
                      <a:rPr lang="en-US" altLang="zh-CN" sz="1600">
                        <a:latin typeface="Cambria Math" panose="02040503050406030204" pitchFamily="18" charset="0"/>
                      </a:rPr>
                      <m:t>ρ</m:t>
                    </m:r>
                    <m:r>
                      <a:rPr lang="en-US" altLang="zh-CN" sz="1600">
                        <a:latin typeface="Cambria Math" panose="02040503050406030204" pitchFamily="18" charset="0"/>
                      </a:rPr>
                      <m:t>&lt;1</m:t>
                    </m:r>
                  </m:oMath>
                </a14:m>
                <a:endParaRPr lang="en-US" altLang="zh-CN" sz="1600" dirty="0"/>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14:m>
                  <m:oMath xmlns:m="http://schemas.openxmlformats.org/officeDocument/2006/math">
                    <m:sSubSup>
                      <m:sSubSupPr>
                        <m:ctrlPr>
                          <a:rPr lang="zh-CN" altLang="zh-CN" sz="1600" i="1">
                            <a:latin typeface="Cambria Math" panose="02040503050406030204" pitchFamily="18" charset="0"/>
                          </a:rPr>
                        </m:ctrlPr>
                      </m:sSubSupPr>
                      <m:e>
                        <m:r>
                          <m:rPr>
                            <m:sty m:val="p"/>
                          </m:rPr>
                          <a:rPr lang="en-US" altLang="zh-CN" sz="1600">
                            <a:latin typeface="Cambria Math" panose="02040503050406030204" pitchFamily="18" charset="0"/>
                          </a:rPr>
                          <m:t>Δ</m:t>
                        </m:r>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 </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oMath>
                </a14:m>
                <a:r>
                  <a:rPr lang="zh-CN" altLang="zh-CN" sz="1600" dirty="0"/>
                  <a:t>：</a:t>
                </a:r>
                <a:r>
                  <a:rPr lang="zh-CN" altLang="zh-CN" sz="1600" dirty="0">
                    <a:latin typeface="微软雅黑" panose="020B0503020204020204" pitchFamily="34" charset="-122"/>
                    <a:ea typeface="微软雅黑" panose="020B0503020204020204" pitchFamily="34" charset="-122"/>
                  </a:rPr>
                  <a:t>本轮迭代中在工序</a:t>
                </a:r>
                <a:r>
                  <a:rPr lang="en-US" altLang="zh-CN" sz="1600" dirty="0" err="1">
                    <a:latin typeface="微软雅黑" panose="020B0503020204020204" pitchFamily="34" charset="-122"/>
                    <a:ea typeface="微软雅黑" panose="020B0503020204020204" pitchFamily="34" charset="-122"/>
                  </a:rPr>
                  <a:t>i</a:t>
                </a:r>
                <a:r>
                  <a:rPr lang="zh-CN" altLang="zh-CN" sz="1600" dirty="0">
                    <a:latin typeface="微软雅黑" panose="020B0503020204020204" pitchFamily="34" charset="-122"/>
                    <a:ea typeface="微软雅黑" panose="020B0503020204020204" pitchFamily="34" charset="-122"/>
                  </a:rPr>
                  <a:t>和工序</a:t>
                </a:r>
                <a:r>
                  <a:rPr lang="en-US" altLang="zh-CN" sz="1600" dirty="0">
                    <a:latin typeface="微软雅黑" panose="020B0503020204020204" pitchFamily="34" charset="-122"/>
                    <a:ea typeface="微软雅黑" panose="020B0503020204020204" pitchFamily="34" charset="-122"/>
                  </a:rPr>
                  <a:t>j</a:t>
                </a:r>
                <a:r>
                  <a:rPr lang="zh-CN" altLang="zh-CN" sz="1600" dirty="0">
                    <a:latin typeface="微软雅黑" panose="020B0503020204020204" pitchFamily="34" charset="-122"/>
                    <a:ea typeface="微软雅黑" panose="020B0503020204020204" pitchFamily="34" charset="-122"/>
                  </a:rPr>
                  <a:t>的路径间洒下的信息素增量</a:t>
                </a:r>
                <a:endParaRPr lang="en-US" altLang="zh-CN" sz="1600" dirty="0">
                  <a:latin typeface="微软雅黑" panose="020B0503020204020204" pitchFamily="34" charset="-122"/>
                  <a:ea typeface="微软雅黑" panose="020B0503020204020204" pitchFamily="34" charset="-122"/>
                </a:endParaRPr>
              </a:p>
              <a:p>
                <a:endParaRPr lang="zh-CN" altLang="zh-CN" sz="1600" dirty="0">
                  <a:latin typeface="微软雅黑" panose="020B0503020204020204" pitchFamily="34" charset="-122"/>
                  <a:ea typeface="微软雅黑" panose="020B0503020204020204" pitchFamily="34" charset="-122"/>
                </a:endParaRPr>
              </a:p>
            </p:txBody>
          </p:sp>
        </mc:Choice>
        <mc:Fallback xmlns="">
          <p:sp>
            <p:nvSpPr>
              <p:cNvPr id="15" name="矩形 14">
                <a:extLst>
                  <a:ext uri="{FF2B5EF4-FFF2-40B4-BE49-F238E27FC236}">
                    <a16:creationId xmlns:a16="http://schemas.microsoft.com/office/drawing/2014/main" id="{B3B229B9-183E-4F7A-A18D-240AA856A50E}"/>
                  </a:ext>
                </a:extLst>
              </p:cNvPr>
              <p:cNvSpPr>
                <a:spLocks noRot="1" noChangeAspect="1" noMove="1" noResize="1" noEditPoints="1" noAdjustHandles="1" noChangeArrowheads="1" noChangeShapeType="1" noTextEdit="1"/>
              </p:cNvSpPr>
              <p:nvPr/>
            </p:nvSpPr>
            <p:spPr>
              <a:xfrm>
                <a:off x="141511" y="3256285"/>
                <a:ext cx="4320480" cy="3595600"/>
              </a:xfrm>
              <a:prstGeom prst="rect">
                <a:avLst/>
              </a:prstGeom>
              <a:blipFill>
                <a:blip r:embed="rId6"/>
                <a:stretch>
                  <a:fillRect l="-421" t="-506"/>
                </a:stretch>
              </a:blipFill>
              <a:ln w="19050">
                <a:solidFill>
                  <a:srgbClr val="002060"/>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矩形 15">
                <a:extLst>
                  <a:ext uri="{FF2B5EF4-FFF2-40B4-BE49-F238E27FC236}">
                    <a16:creationId xmlns:a16="http://schemas.microsoft.com/office/drawing/2014/main" id="{48C200AF-D0EA-4449-B3EB-3A4345E69A5B}"/>
                  </a:ext>
                </a:extLst>
              </p:cNvPr>
              <p:cNvSpPr/>
              <p:nvPr/>
            </p:nvSpPr>
            <p:spPr>
              <a:xfrm>
                <a:off x="4762739" y="3256285"/>
                <a:ext cx="4379772" cy="3598999"/>
              </a:xfrm>
              <a:prstGeom prst="rect">
                <a:avLst/>
              </a:prstGeom>
              <a:ln w="19050">
                <a:solidFill>
                  <a:srgbClr val="002060"/>
                </a:solidFill>
              </a:ln>
            </p:spPr>
            <p:txBody>
              <a:bodyPr wrap="square">
                <a:spAutoFit/>
              </a:bodyPr>
              <a:lstStyle/>
              <a:p>
                <a:pPr marL="285750" indent="-285750">
                  <a:buFont typeface="Arial" panose="020B0604020202020204" pitchFamily="34" charset="0"/>
                  <a:buChar char="•"/>
                </a:pPr>
                <a14:m>
                  <m:oMath xmlns:m="http://schemas.openxmlformats.org/officeDocument/2006/math">
                    <m:sSubSup>
                      <m:sSubSupPr>
                        <m:ctrlPr>
                          <a:rPr lang="zh-CN" altLang="zh-CN" sz="1600" i="1" smtClean="0">
                            <a:latin typeface="Cambria Math" panose="02040503050406030204" pitchFamily="18" charset="0"/>
                          </a:rPr>
                        </m:ctrlPr>
                      </m:sSubSupPr>
                      <m:e>
                        <m:r>
                          <a:rPr lang="en-US" altLang="zh-CN" sz="1600" i="1">
                            <a:latin typeface="Cambria Math" panose="02040503050406030204" pitchFamily="18" charset="0"/>
                          </a:rPr>
                          <m:t>𝜂</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 </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oMath>
                </a14:m>
                <a:r>
                  <a:rPr lang="zh-CN" altLang="zh-CN" sz="1600" dirty="0"/>
                  <a:t>：</a:t>
                </a:r>
                <a:r>
                  <a:rPr lang="en-US" altLang="zh-CN" sz="1600" dirty="0">
                    <a:latin typeface="微软雅黑" panose="020B0503020204020204" pitchFamily="34" charset="-122"/>
                    <a:ea typeface="微软雅黑" panose="020B0503020204020204" pitchFamily="34" charset="-122"/>
                  </a:rPr>
                  <a:t>t</a:t>
                </a:r>
                <a:r>
                  <a:rPr lang="zh-CN" altLang="zh-CN" sz="1600" dirty="0">
                    <a:latin typeface="微软雅黑" panose="020B0503020204020204" pitchFamily="34" charset="-122"/>
                    <a:ea typeface="微软雅黑" panose="020B0503020204020204" pitchFamily="34" charset="-122"/>
                  </a:rPr>
                  <a:t>时刻蚂蚁从工序</a:t>
                </a:r>
                <a:r>
                  <a:rPr lang="en-US" altLang="zh-CN" sz="1600" dirty="0" err="1">
                    <a:latin typeface="微软雅黑" panose="020B0503020204020204" pitchFamily="34" charset="-122"/>
                    <a:ea typeface="微软雅黑" panose="020B0503020204020204" pitchFamily="34" charset="-122"/>
                  </a:rPr>
                  <a:t>i</a:t>
                </a:r>
                <a:r>
                  <a:rPr lang="zh-CN" altLang="zh-CN" sz="1600" dirty="0">
                    <a:latin typeface="微软雅黑" panose="020B0503020204020204" pitchFamily="34" charset="-122"/>
                    <a:ea typeface="微软雅黑" panose="020B0503020204020204" pitchFamily="34" charset="-122"/>
                  </a:rPr>
                  <a:t>转移到工序</a:t>
                </a:r>
                <a:r>
                  <a:rPr lang="en-US" altLang="zh-CN" sz="1600" dirty="0">
                    <a:latin typeface="微软雅黑" panose="020B0503020204020204" pitchFamily="34" charset="-122"/>
                    <a:ea typeface="微软雅黑" panose="020B0503020204020204" pitchFamily="34" charset="-122"/>
                  </a:rPr>
                  <a:t>j</a:t>
                </a:r>
                <a:r>
                  <a:rPr lang="zh-CN" altLang="zh-CN" sz="1600" dirty="0">
                    <a:latin typeface="微软雅黑" panose="020B0503020204020204" pitchFamily="34" charset="-122"/>
                    <a:ea typeface="微软雅黑" panose="020B0503020204020204" pitchFamily="34" charset="-122"/>
                  </a:rPr>
                  <a:t>的启发式</a:t>
                </a: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r>
                      <m:rPr>
                        <m:sty m:val="p"/>
                      </m:rPr>
                      <a:rPr lang="en-US" altLang="zh-CN" sz="1600">
                        <a:latin typeface="Cambria Math" panose="02040503050406030204" pitchFamily="18" charset="0"/>
                      </a:rPr>
                      <m:t>α</m:t>
                    </m:r>
                  </m:oMath>
                </a14:m>
                <a:r>
                  <a:rPr lang="zh-CN" altLang="zh-CN" sz="1600" dirty="0"/>
                  <a:t>：</a:t>
                </a:r>
                <a:r>
                  <a:rPr lang="zh-CN" altLang="zh-CN" sz="1600" dirty="0">
                    <a:latin typeface="微软雅黑" panose="020B0503020204020204" pitchFamily="34" charset="-122"/>
                    <a:ea typeface="微软雅黑" panose="020B0503020204020204" pitchFamily="34" charset="-122"/>
                  </a:rPr>
                  <a:t>信息素权重系数</a:t>
                </a:r>
              </a:p>
              <a:p>
                <a:pPr marL="285750" indent="-285750">
                  <a:buFont typeface="Arial" panose="020B0604020202020204" pitchFamily="34" charset="0"/>
                  <a:buChar char="•"/>
                </a:pPr>
                <a14:m>
                  <m:oMath xmlns:m="http://schemas.openxmlformats.org/officeDocument/2006/math">
                    <m:r>
                      <m:rPr>
                        <m:sty m:val="p"/>
                      </m:rPr>
                      <a:rPr lang="en-US" altLang="zh-CN" sz="1600">
                        <a:latin typeface="Cambria Math" panose="02040503050406030204" pitchFamily="18" charset="0"/>
                      </a:rPr>
                      <m:t>β</m:t>
                    </m:r>
                  </m:oMath>
                </a14:m>
                <a:r>
                  <a:rPr lang="zh-CN" altLang="zh-CN" sz="1600" dirty="0"/>
                  <a:t>：</a:t>
                </a:r>
                <a:r>
                  <a:rPr lang="zh-CN" altLang="zh-CN" sz="1600" dirty="0">
                    <a:latin typeface="微软雅黑" panose="020B0503020204020204" pitchFamily="34" charset="-122"/>
                    <a:ea typeface="微软雅黑" panose="020B0503020204020204" pitchFamily="34" charset="-122"/>
                  </a:rPr>
                  <a:t>启发式权重系数</a:t>
                </a: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𝑃</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𝑥</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oMath>
                </a14:m>
                <a:r>
                  <a:rPr lang="zh-CN" altLang="zh-CN" sz="1600" dirty="0"/>
                  <a:t>：</a:t>
                </a:r>
                <a:r>
                  <a:rPr lang="en-US" altLang="zh-CN" sz="1600" dirty="0">
                    <a:latin typeface="微软雅黑" panose="020B0503020204020204" pitchFamily="34" charset="-122"/>
                    <a:ea typeface="微软雅黑" panose="020B0503020204020204" pitchFamily="34" charset="-122"/>
                  </a:rPr>
                  <a:t>t</a:t>
                </a:r>
                <a:r>
                  <a:rPr lang="zh-CN" altLang="zh-CN" sz="1600" dirty="0">
                    <a:latin typeface="微软雅黑" panose="020B0503020204020204" pitchFamily="34" charset="-122"/>
                    <a:ea typeface="微软雅黑" panose="020B0503020204020204" pitchFamily="34" charset="-122"/>
                  </a:rPr>
                  <a:t>时刻蚂蚁</a:t>
                </a:r>
                <a:r>
                  <a:rPr lang="en-US" altLang="zh-CN" sz="1600" dirty="0">
                    <a:latin typeface="微软雅黑" panose="020B0503020204020204" pitchFamily="34" charset="-122"/>
                    <a:ea typeface="微软雅黑" panose="020B0503020204020204" pitchFamily="34" charset="-122"/>
                  </a:rPr>
                  <a:t>x</a:t>
                </a:r>
                <a:r>
                  <a:rPr lang="zh-CN" altLang="zh-CN" sz="1600" dirty="0">
                    <a:latin typeface="微软雅黑" panose="020B0503020204020204" pitchFamily="34" charset="-122"/>
                    <a:ea typeface="微软雅黑" panose="020B0503020204020204" pitchFamily="34" charset="-122"/>
                  </a:rPr>
                  <a:t>从工序</a:t>
                </a:r>
                <a:r>
                  <a:rPr lang="en-US" altLang="zh-CN" sz="1600" dirty="0" err="1">
                    <a:latin typeface="微软雅黑" panose="020B0503020204020204" pitchFamily="34" charset="-122"/>
                    <a:ea typeface="微软雅黑" panose="020B0503020204020204" pitchFamily="34" charset="-122"/>
                  </a:rPr>
                  <a:t>i</a:t>
                </a:r>
                <a:r>
                  <a:rPr lang="zh-CN" altLang="zh-CN" sz="1600" dirty="0">
                    <a:latin typeface="微软雅黑" panose="020B0503020204020204" pitchFamily="34" charset="-122"/>
                    <a:ea typeface="微软雅黑" panose="020B0503020204020204" pitchFamily="34" charset="-122"/>
                  </a:rPr>
                  <a:t>转移到工序</a:t>
                </a:r>
                <a:r>
                  <a:rPr lang="en-US" altLang="zh-CN" sz="1600" dirty="0">
                    <a:latin typeface="微软雅黑" panose="020B0503020204020204" pitchFamily="34" charset="-122"/>
                    <a:ea typeface="微软雅黑" panose="020B0503020204020204" pitchFamily="34" charset="-122"/>
                  </a:rPr>
                  <a:t>j</a:t>
                </a:r>
                <a:r>
                  <a:rPr lang="zh-CN" altLang="zh-CN" sz="1600" dirty="0">
                    <a:latin typeface="微软雅黑" panose="020B0503020204020204" pitchFamily="34" charset="-122"/>
                    <a:ea typeface="微软雅黑" panose="020B0503020204020204" pitchFamily="34" charset="-122"/>
                  </a:rPr>
                  <a:t>的概率</a:t>
                </a: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𝑇𝑎𝑏𝑢</m:t>
                        </m:r>
                      </m:e>
                      <m:sub>
                        <m:r>
                          <a:rPr lang="en-US" altLang="zh-CN" sz="1600" i="1">
                            <a:latin typeface="Cambria Math" panose="02040503050406030204" pitchFamily="18" charset="0"/>
                          </a:rPr>
                          <m:t>𝑖</m:t>
                        </m:r>
                      </m:sub>
                      <m:sup>
                        <m:r>
                          <a:rPr lang="en-US" altLang="zh-CN" sz="1600" i="1">
                            <a:latin typeface="Cambria Math" panose="02040503050406030204" pitchFamily="18" charset="0"/>
                          </a:rPr>
                          <m:t>𝑥</m:t>
                        </m:r>
                      </m:sup>
                    </m:sSubSup>
                  </m:oMath>
                </a14:m>
                <a:r>
                  <a:rPr lang="zh-CN" altLang="zh-CN" sz="1600" dirty="0"/>
                  <a:t>：</a:t>
                </a:r>
                <a:r>
                  <a:rPr lang="zh-CN" altLang="zh-CN" sz="1600" dirty="0">
                    <a:latin typeface="微软雅黑" panose="020B0503020204020204" pitchFamily="34" charset="-122"/>
                    <a:ea typeface="微软雅黑" panose="020B0503020204020204" pitchFamily="34" charset="-122"/>
                  </a:rPr>
                  <a:t>蚂蚁</a:t>
                </a:r>
                <a:r>
                  <a:rPr lang="en-US" altLang="zh-CN" sz="1600" dirty="0">
                    <a:latin typeface="微软雅黑" panose="020B0503020204020204" pitchFamily="34" charset="-122"/>
                    <a:ea typeface="微软雅黑" panose="020B0503020204020204" pitchFamily="34" charset="-122"/>
                  </a:rPr>
                  <a:t>x</a:t>
                </a:r>
                <a:r>
                  <a:rPr lang="zh-CN" altLang="zh-CN" sz="1600" dirty="0">
                    <a:latin typeface="微软雅黑" panose="020B0503020204020204" pitchFamily="34" charset="-122"/>
                    <a:ea typeface="微软雅黑" panose="020B0503020204020204" pitchFamily="34" charset="-122"/>
                  </a:rPr>
                  <a:t>在工序</a:t>
                </a:r>
                <a:r>
                  <a:rPr lang="en-US" altLang="zh-CN" sz="1600" dirty="0" err="1">
                    <a:latin typeface="微软雅黑" panose="020B0503020204020204" pitchFamily="34" charset="-122"/>
                    <a:ea typeface="微软雅黑" panose="020B0503020204020204" pitchFamily="34" charset="-122"/>
                  </a:rPr>
                  <a:t>i</a:t>
                </a:r>
                <a:r>
                  <a:rPr lang="zh-CN" altLang="zh-CN" sz="1600" dirty="0">
                    <a:latin typeface="微软雅黑" panose="020B0503020204020204" pitchFamily="34" charset="-122"/>
                    <a:ea typeface="微软雅黑" panose="020B0503020204020204" pitchFamily="34" charset="-122"/>
                  </a:rPr>
                  <a:t>时的禁忌池，记录了蚂蚁</a:t>
                </a:r>
                <a:r>
                  <a:rPr lang="en-US" altLang="zh-CN" sz="1600" dirty="0">
                    <a:latin typeface="微软雅黑" panose="020B0503020204020204" pitchFamily="34" charset="-122"/>
                    <a:ea typeface="微软雅黑" panose="020B0503020204020204" pitchFamily="34" charset="-122"/>
                  </a:rPr>
                  <a:t>x</a:t>
                </a:r>
                <a:r>
                  <a:rPr lang="zh-CN" altLang="zh-CN" sz="1600" dirty="0">
                    <a:latin typeface="微软雅黑" panose="020B0503020204020204" pitchFamily="34" charset="-122"/>
                    <a:ea typeface="微软雅黑" panose="020B0503020204020204" pitchFamily="34" charset="-122"/>
                  </a:rPr>
                  <a:t>选择工序</a:t>
                </a:r>
                <a:r>
                  <a:rPr lang="en-US" altLang="zh-CN" sz="1600" dirty="0" err="1">
                    <a:latin typeface="微软雅黑" panose="020B0503020204020204" pitchFamily="34" charset="-122"/>
                    <a:ea typeface="微软雅黑" panose="020B0503020204020204" pitchFamily="34" charset="-122"/>
                  </a:rPr>
                  <a:t>i</a:t>
                </a:r>
                <a:r>
                  <a:rPr lang="zh-CN" altLang="zh-CN" sz="1600" dirty="0">
                    <a:latin typeface="微软雅黑" panose="020B0503020204020204" pitchFamily="34" charset="-122"/>
                    <a:ea typeface="微软雅黑" panose="020B0503020204020204" pitchFamily="34" charset="-122"/>
                  </a:rPr>
                  <a:t>时走过所有工序</a:t>
                </a: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600"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14:m>
                  <m:oMath xmlns:m="http://schemas.openxmlformats.org/officeDocument/2006/math">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𝑎𝑙𝑙𝑜𝑤𝑒𝑑</m:t>
                        </m:r>
                      </m:e>
                      <m:sub>
                        <m:r>
                          <a:rPr lang="en-US" altLang="zh-CN" sz="1600" i="1">
                            <a:latin typeface="Cambria Math" panose="02040503050406030204" pitchFamily="18" charset="0"/>
                          </a:rPr>
                          <m:t>𝑖</m:t>
                        </m:r>
                      </m:sub>
                      <m:sup>
                        <m:r>
                          <a:rPr lang="en-US" altLang="zh-CN" sz="1600" i="1">
                            <a:latin typeface="Cambria Math" panose="02040503050406030204" pitchFamily="18" charset="0"/>
                          </a:rPr>
                          <m:t>𝑥</m:t>
                        </m:r>
                      </m:sup>
                    </m:sSubSup>
                  </m:oMath>
                </a14:m>
                <a:r>
                  <a:rPr lang="zh-CN" altLang="zh-CN" sz="1600" dirty="0"/>
                  <a:t>：</a:t>
                </a:r>
                <a:r>
                  <a:rPr lang="zh-CN" altLang="zh-CN" sz="1600" dirty="0">
                    <a:latin typeface="微软雅黑" panose="020B0503020204020204" pitchFamily="34" charset="-122"/>
                    <a:ea typeface="微软雅黑" panose="020B0503020204020204" pitchFamily="34" charset="-122"/>
                  </a:rPr>
                  <a:t>蚂蚁</a:t>
                </a:r>
                <a:r>
                  <a:rPr lang="en-US" altLang="zh-CN" sz="1600" dirty="0">
                    <a:latin typeface="微软雅黑" panose="020B0503020204020204" pitchFamily="34" charset="-122"/>
                    <a:ea typeface="微软雅黑" panose="020B0503020204020204" pitchFamily="34" charset="-122"/>
                  </a:rPr>
                  <a:t>x</a:t>
                </a:r>
                <a:r>
                  <a:rPr lang="zh-CN" altLang="zh-CN" sz="1600" dirty="0">
                    <a:latin typeface="微软雅黑" panose="020B0503020204020204" pitchFamily="34" charset="-122"/>
                    <a:ea typeface="微软雅黑" panose="020B0503020204020204" pitchFamily="34" charset="-122"/>
                  </a:rPr>
                  <a:t>在工序</a:t>
                </a:r>
                <a:r>
                  <a:rPr lang="en-US" altLang="zh-CN" sz="1600" dirty="0" err="1">
                    <a:latin typeface="微软雅黑" panose="020B0503020204020204" pitchFamily="34" charset="-122"/>
                    <a:ea typeface="微软雅黑" panose="020B0503020204020204" pitchFamily="34" charset="-122"/>
                  </a:rPr>
                  <a:t>i</a:t>
                </a:r>
                <a:r>
                  <a:rPr lang="zh-CN" altLang="zh-CN" sz="1600" dirty="0">
                    <a:latin typeface="微软雅黑" panose="020B0503020204020204" pitchFamily="34" charset="-122"/>
                    <a:ea typeface="微软雅黑" panose="020B0503020204020204" pitchFamily="34" charset="-122"/>
                  </a:rPr>
                  <a:t>时的可选池，记录了蚂蚁</a:t>
                </a:r>
                <a:r>
                  <a:rPr lang="en-US" altLang="zh-CN" sz="1600" dirty="0">
                    <a:latin typeface="微软雅黑" panose="020B0503020204020204" pitchFamily="34" charset="-122"/>
                    <a:ea typeface="微软雅黑" panose="020B0503020204020204" pitchFamily="34" charset="-122"/>
                  </a:rPr>
                  <a:t>x</a:t>
                </a:r>
                <a:r>
                  <a:rPr lang="zh-CN" altLang="zh-CN" sz="1600" dirty="0">
                    <a:latin typeface="微软雅黑" panose="020B0503020204020204" pitchFamily="34" charset="-122"/>
                    <a:ea typeface="微软雅黑" panose="020B0503020204020204" pitchFamily="34" charset="-122"/>
                  </a:rPr>
                  <a:t>完成工序</a:t>
                </a:r>
                <a:r>
                  <a:rPr lang="en-US" altLang="zh-CN" sz="1600" dirty="0" err="1">
                    <a:latin typeface="微软雅黑" panose="020B0503020204020204" pitchFamily="34" charset="-122"/>
                    <a:ea typeface="微软雅黑" panose="020B0503020204020204" pitchFamily="34" charset="-122"/>
                  </a:rPr>
                  <a:t>i</a:t>
                </a:r>
                <a:r>
                  <a:rPr lang="zh-CN" altLang="zh-CN" sz="1600" dirty="0">
                    <a:latin typeface="微软雅黑" panose="020B0503020204020204" pitchFamily="34" charset="-122"/>
                    <a:ea typeface="微软雅黑" panose="020B0503020204020204" pitchFamily="34" charset="-122"/>
                  </a:rPr>
                  <a:t>时下一步可选的工序</a:t>
                </a:r>
              </a:p>
            </p:txBody>
          </p:sp>
        </mc:Choice>
        <mc:Fallback xmlns="">
          <p:sp>
            <p:nvSpPr>
              <p:cNvPr id="16" name="矩形 15">
                <a:extLst>
                  <a:ext uri="{FF2B5EF4-FFF2-40B4-BE49-F238E27FC236}">
                    <a16:creationId xmlns:a16="http://schemas.microsoft.com/office/drawing/2014/main" id="{48C200AF-D0EA-4449-B3EB-3A4345E69A5B}"/>
                  </a:ext>
                </a:extLst>
              </p:cNvPr>
              <p:cNvSpPr>
                <a:spLocks noRot="1" noChangeAspect="1" noMove="1" noResize="1" noEditPoints="1" noAdjustHandles="1" noChangeArrowheads="1" noChangeShapeType="1" noTextEdit="1"/>
              </p:cNvSpPr>
              <p:nvPr/>
            </p:nvSpPr>
            <p:spPr>
              <a:xfrm>
                <a:off x="4762739" y="3256285"/>
                <a:ext cx="4379772" cy="3598999"/>
              </a:xfrm>
              <a:prstGeom prst="rect">
                <a:avLst/>
              </a:prstGeom>
              <a:blipFill>
                <a:blip r:embed="rId7"/>
                <a:stretch>
                  <a:fillRect l="-416" t="-673" b="-842"/>
                </a:stretch>
              </a:blipFill>
              <a:ln w="19050">
                <a:solidFill>
                  <a:srgbClr val="002060"/>
                </a:solidFill>
              </a:ln>
            </p:spPr>
            <p:txBody>
              <a:bodyPr/>
              <a:lstStyle/>
              <a:p>
                <a:r>
                  <a:rPr lang="zh-CN" altLang="en-US">
                    <a:noFill/>
                  </a:rPr>
                  <a:t> </a:t>
                </a:r>
              </a:p>
            </p:txBody>
          </p:sp>
        </mc:Fallback>
      </mc:AlternateContent>
    </p:spTree>
    <p:extLst>
      <p:ext uri="{BB962C8B-B14F-4D97-AF65-F5344CB8AC3E}">
        <p14:creationId xmlns:p14="http://schemas.microsoft.com/office/powerpoint/2010/main" val="1688671006"/>
      </p:ext>
    </p:extLst>
  </p:cSld>
  <p:clrMapOvr>
    <a:masterClrMapping/>
  </p:clrMapOvr>
  <mc:AlternateContent xmlns:mc="http://schemas.openxmlformats.org/markup-compatibility/2006">
    <mc:Choice xmlns:p14="http://schemas.microsoft.com/office/powerpoint/2010/main" Requires="p14">
      <p:transition p14:dur="0" advTm="25711"/>
    </mc:Choice>
    <mc:Fallback>
      <p:transition advTm="25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FJSP</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中的基本蚁群算法</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ACO</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6800955"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四、柔性调度系统中的调度算法</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矩形 13">
            <a:extLst>
              <a:ext uri="{FF2B5EF4-FFF2-40B4-BE49-F238E27FC236}">
                <a16:creationId xmlns:a16="http://schemas.microsoft.com/office/drawing/2014/main" id="{BC589577-AC72-4D6D-8A66-868F5A82FB6F}"/>
              </a:ext>
            </a:extLst>
          </p:cNvPr>
          <p:cNvSpPr/>
          <p:nvPr/>
        </p:nvSpPr>
        <p:spPr>
          <a:xfrm>
            <a:off x="442259" y="1600101"/>
            <a:ext cx="8781605" cy="646331"/>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FJSP</a:t>
            </a:r>
            <a:r>
              <a:rPr lang="zh-CN" altLang="en-US" dirty="0">
                <a:latin typeface="微软雅黑" panose="020B0503020204020204" pitchFamily="34" charset="-122"/>
                <a:ea typeface="微软雅黑" panose="020B0503020204020204" pitchFamily="34" charset="-122"/>
              </a:rPr>
              <a:t>和</a:t>
            </a:r>
            <a:r>
              <a:rPr lang="en-US" altLang="zh-CN" dirty="0">
                <a:latin typeface="微软雅黑" panose="020B0503020204020204" pitchFamily="34" charset="-122"/>
                <a:ea typeface="微软雅黑" panose="020B0503020204020204" pitchFamily="34" charset="-122"/>
              </a:rPr>
              <a:t>TSP</a:t>
            </a:r>
            <a:r>
              <a:rPr lang="zh-CN" altLang="en-US" dirty="0">
                <a:latin typeface="微软雅黑" panose="020B0503020204020204" pitchFamily="34" charset="-122"/>
                <a:ea typeface="微软雅黑" panose="020B0503020204020204" pitchFamily="34" charset="-122"/>
              </a:rPr>
              <a:t>之间最大的区别在于</a:t>
            </a:r>
            <a:r>
              <a:rPr lang="en-US" altLang="zh-CN" dirty="0">
                <a:latin typeface="微软雅黑" panose="020B0503020204020204" pitchFamily="34" charset="-122"/>
                <a:ea typeface="微软雅黑" panose="020B0503020204020204" pitchFamily="34" charset="-122"/>
              </a:rPr>
              <a:t>FJSP</a:t>
            </a:r>
            <a:r>
              <a:rPr lang="zh-CN" altLang="en-US" dirty="0">
                <a:latin typeface="微软雅黑" panose="020B0503020204020204" pitchFamily="34" charset="-122"/>
                <a:ea typeface="微软雅黑" panose="020B0503020204020204" pitchFamily="34" charset="-122"/>
              </a:rPr>
              <a:t>中同属一工件的工序存在顺序约束以及机器选择，因此在概率启发式中存在差异</a:t>
            </a:r>
            <a:endParaRPr lang="en-US" altLang="zh-CN"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3" name="矩形 12">
                <a:extLst>
                  <a:ext uri="{FF2B5EF4-FFF2-40B4-BE49-F238E27FC236}">
                    <a16:creationId xmlns:a16="http://schemas.microsoft.com/office/drawing/2014/main" id="{9273589F-967A-4814-ABC8-67E610339FDB}"/>
                  </a:ext>
                </a:extLst>
              </p:cNvPr>
              <p:cNvSpPr/>
              <p:nvPr/>
            </p:nvSpPr>
            <p:spPr>
              <a:xfrm>
                <a:off x="431228" y="2412408"/>
                <a:ext cx="8781605" cy="1202189"/>
              </a:xfrm>
              <a:prstGeom prst="rect">
                <a:avLst/>
              </a:prstGeom>
              <a:ln w="19050">
                <a:solidFill>
                  <a:srgbClr val="002060"/>
                </a:solidFill>
              </a:ln>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𝑃</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𝑥</m:t>
                          </m:r>
                        </m:sup>
                      </m:sSubSup>
                      <m:r>
                        <a:rPr lang="en-US" altLang="zh-CN" sz="1600">
                          <a:latin typeface="Cambria Math" panose="02040503050406030204" pitchFamily="18" charset="0"/>
                        </a:rPr>
                        <m:t>(</m:t>
                      </m:r>
                      <m:r>
                        <a:rPr lang="en-US" altLang="zh-CN" sz="1600" i="1">
                          <a:latin typeface="Cambria Math" panose="02040503050406030204" pitchFamily="18" charset="0"/>
                        </a:rPr>
                        <m:t>𝑡</m:t>
                      </m:r>
                      <m:r>
                        <a:rPr lang="en-US" altLang="zh-CN" sz="1600">
                          <a:latin typeface="Cambria Math" panose="02040503050406030204" pitchFamily="18" charset="0"/>
                        </a:rPr>
                        <m:t>)=</m:t>
                      </m:r>
                      <m:d>
                        <m:dPr>
                          <m:begChr m:val="{"/>
                          <m:endChr m:val=""/>
                          <m:ctrlPr>
                            <a:rPr lang="zh-CN" altLang="zh-CN" sz="1600" i="1">
                              <a:latin typeface="Cambria Math" panose="02040503050406030204" pitchFamily="18" charset="0"/>
                            </a:rPr>
                          </m:ctrlPr>
                        </m:dPr>
                        <m:e>
                          <m:eqArr>
                            <m:eqArrPr>
                              <m:ctrlPr>
                                <a:rPr lang="zh-CN" altLang="zh-CN" sz="1600" i="1">
                                  <a:latin typeface="Cambria Math" panose="02040503050406030204" pitchFamily="18" charset="0"/>
                                </a:rPr>
                              </m:ctrlPr>
                            </m:eqArrPr>
                            <m:e>
                              <m:f>
                                <m:fPr>
                                  <m:ctrlPr>
                                    <a:rPr lang="zh-CN" altLang="zh-CN" sz="1600" i="1">
                                      <a:latin typeface="Cambria Math" panose="02040503050406030204" pitchFamily="18" charset="0"/>
                                    </a:rPr>
                                  </m:ctrlPr>
                                </m:fPr>
                                <m:num>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𝛼</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𝜂</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𝛽</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num>
                                <m:den>
                                  <m:nary>
                                    <m:naryPr>
                                      <m:chr m:val="∑"/>
                                      <m:limLoc m:val="undOvr"/>
                                      <m:supHide m:val="on"/>
                                      <m:ctrlPr>
                                        <a:rPr lang="zh-CN" altLang="zh-CN" sz="1600" i="1">
                                          <a:latin typeface="Cambria Math" panose="02040503050406030204" pitchFamily="18" charset="0"/>
                                        </a:rPr>
                                      </m:ctrlPr>
                                    </m:naryPr>
                                    <m:sub>
                                      <m:r>
                                        <a:rPr lang="en-US" altLang="zh-CN" sz="1600" i="1">
                                          <a:latin typeface="Cambria Math" panose="02040503050406030204" pitchFamily="18" charset="0"/>
                                        </a:rPr>
                                        <m:t>𝑠</m:t>
                                      </m:r>
                                      <m:r>
                                        <a:rPr lang="en-US" altLang="zh-CN" sz="1600" i="1">
                                          <a:latin typeface="Cambria Math" panose="02040503050406030204" pitchFamily="18" charset="0"/>
                                        </a:rPr>
                                        <m:t>∈</m:t>
                                      </m:r>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𝑎𝑙𝑙𝑜𝑤𝑒𝑑</m:t>
                                          </m:r>
                                        </m:e>
                                        <m:sub>
                                          <m:r>
                                            <a:rPr lang="en-US" altLang="zh-CN" sz="1600" i="1">
                                              <a:latin typeface="Cambria Math" panose="02040503050406030204" pitchFamily="18" charset="0"/>
                                            </a:rPr>
                                            <m:t>𝑖</m:t>
                                          </m:r>
                                        </m:sub>
                                        <m:sup>
                                          <m:r>
                                            <a:rPr lang="en-US" altLang="zh-CN" sz="1600" i="1">
                                              <a:latin typeface="Cambria Math" panose="02040503050406030204" pitchFamily="18" charset="0"/>
                                            </a:rPr>
                                            <m:t>𝑥</m:t>
                                          </m:r>
                                        </m:sup>
                                      </m:sSubSup>
                                    </m:sub>
                                    <m:sup/>
                                    <m:e>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𝑠</m:t>
                                          </m:r>
                                        </m:sub>
                                        <m:sup>
                                          <m:r>
                                            <a:rPr lang="en-US" altLang="zh-CN" sz="1600" i="1">
                                              <a:latin typeface="Cambria Math" panose="02040503050406030204" pitchFamily="18" charset="0"/>
                                            </a:rPr>
                                            <m:t>𝛼</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𝜂</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𝑠</m:t>
                                          </m:r>
                                        </m:sub>
                                        <m:sup>
                                          <m:r>
                                            <a:rPr lang="en-US" altLang="zh-CN" sz="1600" i="1">
                                              <a:latin typeface="Cambria Math" panose="02040503050406030204" pitchFamily="18" charset="0"/>
                                            </a:rPr>
                                            <m:t>𝛽</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e>
                                  </m:nary>
                                </m:den>
                              </m:f>
                              <m:r>
                                <a:rPr lang="en-US" altLang="zh-CN" sz="1600">
                                  <a:latin typeface="Cambria Math" panose="02040503050406030204" pitchFamily="18" charset="0"/>
                                </a:rPr>
                                <m:t>,  &amp;</m:t>
                              </m:r>
                              <m:r>
                                <a:rPr lang="en-US" altLang="zh-CN" sz="1600" i="1">
                                  <a:latin typeface="Cambria Math" panose="02040503050406030204" pitchFamily="18" charset="0"/>
                                </a:rPr>
                                <m:t>𝑗</m:t>
                              </m:r>
                              <m:r>
                                <a:rPr lang="en-US" altLang="zh-CN" sz="1600">
                                  <a:latin typeface="Cambria Math" panose="02040503050406030204" pitchFamily="18" charset="0"/>
                                </a:rPr>
                                <m:t>∈</m:t>
                              </m:r>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𝑎𝑙𝑙𝑜𝑤𝑒𝑑</m:t>
                                  </m:r>
                                </m:e>
                                <m:sub>
                                  <m:r>
                                    <a:rPr lang="en-US" altLang="zh-CN" sz="1600" i="1">
                                      <a:latin typeface="Cambria Math" panose="02040503050406030204" pitchFamily="18" charset="0"/>
                                    </a:rPr>
                                    <m:t>𝑖</m:t>
                                  </m:r>
                                </m:sub>
                                <m:sup>
                                  <m:r>
                                    <a:rPr lang="en-US" altLang="zh-CN" sz="1600" i="1">
                                      <a:latin typeface="Cambria Math" panose="02040503050406030204" pitchFamily="18" charset="0"/>
                                    </a:rPr>
                                    <m:t>𝑥</m:t>
                                  </m:r>
                                </m:sup>
                              </m:sSubSup>
                            </m:e>
                            <m:e>
                              <m:r>
                                <a:rPr lang="en-US" altLang="zh-CN" sz="1600">
                                  <a:latin typeface="Cambria Math" panose="02040503050406030204" pitchFamily="18" charset="0"/>
                                </a:rPr>
                                <m:t>0                       ,  &amp;</m:t>
                              </m:r>
                              <m:r>
                                <a:rPr lang="en-US" altLang="zh-CN" sz="1600" i="1">
                                  <a:latin typeface="Cambria Math" panose="02040503050406030204" pitchFamily="18" charset="0"/>
                                </a:rPr>
                                <m:t>𝑜𝑡h𝑒𝑟𝑤𝑖𝑠𝑒</m:t>
                              </m:r>
                            </m:e>
                          </m:eqArr>
                        </m:e>
                      </m:d>
                    </m:oMath>
                  </m:oMathPara>
                </a14:m>
                <a:endParaRPr lang="en-US" altLang="zh-CN" sz="1600" dirty="0">
                  <a:latin typeface="微软雅黑" panose="020B0503020204020204" pitchFamily="34" charset="-122"/>
                  <a:ea typeface="微软雅黑" panose="020B0503020204020204" pitchFamily="34" charset="-122"/>
                </a:endParaRPr>
              </a:p>
            </p:txBody>
          </p:sp>
        </mc:Choice>
        <mc:Fallback xmlns="">
          <p:sp>
            <p:nvSpPr>
              <p:cNvPr id="13" name="矩形 12">
                <a:extLst>
                  <a:ext uri="{FF2B5EF4-FFF2-40B4-BE49-F238E27FC236}">
                    <a16:creationId xmlns:a16="http://schemas.microsoft.com/office/drawing/2014/main" id="{9273589F-967A-4814-ABC8-67E610339FDB}"/>
                  </a:ext>
                </a:extLst>
              </p:cNvPr>
              <p:cNvSpPr>
                <a:spLocks noRot="1" noChangeAspect="1" noMove="1" noResize="1" noEditPoints="1" noAdjustHandles="1" noChangeArrowheads="1" noChangeShapeType="1" noTextEdit="1"/>
              </p:cNvSpPr>
              <p:nvPr/>
            </p:nvSpPr>
            <p:spPr>
              <a:xfrm>
                <a:off x="431228" y="2412408"/>
                <a:ext cx="8781605" cy="1202189"/>
              </a:xfrm>
              <a:prstGeom prst="rect">
                <a:avLst/>
              </a:prstGeom>
              <a:blipFill>
                <a:blip r:embed="rId6"/>
                <a:stretch>
                  <a:fillRect/>
                </a:stretch>
              </a:blipFill>
              <a:ln w="19050">
                <a:solidFill>
                  <a:srgbClr val="002060"/>
                </a:solidFill>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7" name="矩形 16">
                <a:extLst>
                  <a:ext uri="{FF2B5EF4-FFF2-40B4-BE49-F238E27FC236}">
                    <a16:creationId xmlns:a16="http://schemas.microsoft.com/office/drawing/2014/main" id="{BDE2C4C5-458A-4C07-803C-C9C7A30CE7E5}"/>
                  </a:ext>
                </a:extLst>
              </p:cNvPr>
              <p:cNvSpPr/>
              <p:nvPr/>
            </p:nvSpPr>
            <p:spPr>
              <a:xfrm>
                <a:off x="550068" y="3964440"/>
                <a:ext cx="3047827" cy="69089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𝜂</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up>
                          <m:r>
                            <a:rPr lang="en-US" altLang="zh-CN" i="1">
                              <a:latin typeface="Cambria Math" panose="02040503050406030204" pitchFamily="18" charset="0"/>
                            </a:rPr>
                            <m:t> </m:t>
                          </m:r>
                        </m:sup>
                      </m:sSubSup>
                      <m:r>
                        <a:rPr lang="en-US" altLang="zh-CN">
                          <a:latin typeface="Cambria Math" panose="02040503050406030204" pitchFamily="18" charset="0"/>
                        </a:rPr>
                        <m:t>(</m:t>
                      </m:r>
                      <m:r>
                        <a:rPr lang="en-US" altLang="zh-CN" i="1">
                          <a:latin typeface="Cambria Math" panose="02040503050406030204" pitchFamily="18" charset="0"/>
                        </a:rPr>
                        <m:t>𝑡</m:t>
                      </m:r>
                      <m:r>
                        <a:rPr lang="en-US" altLang="zh-CN">
                          <a:latin typeface="Cambria Math" panose="02040503050406030204" pitchFamily="18" charset="0"/>
                        </a:rPr>
                        <m:t>)=  </m:t>
                      </m:r>
                      <m:f>
                        <m:fPr>
                          <m:ctrlPr>
                            <a:rPr lang="zh-CN" altLang="zh-CN" i="1">
                              <a:latin typeface="Cambria Math" panose="02040503050406030204" pitchFamily="18" charset="0"/>
                            </a:rPr>
                          </m:ctrlPr>
                        </m:fPr>
                        <m:num>
                          <m:r>
                            <a:rPr lang="en-US" altLang="zh-CN" i="1">
                              <a:latin typeface="Cambria Math" panose="02040503050406030204" pitchFamily="18" charset="0"/>
                            </a:rPr>
                            <m:t>1</m:t>
                          </m:r>
                        </m:num>
                        <m:den>
                          <m:sSub>
                            <m:sSubPr>
                              <m:ctrlPr>
                                <a:rPr lang="zh-CN" altLang="zh-CN" i="1">
                                  <a:latin typeface="Cambria Math" panose="02040503050406030204" pitchFamily="18" charset="0"/>
                                </a:rPr>
                              </m:ctrlPr>
                            </m:sSubPr>
                            <m:e>
                              <m:r>
                                <a:rPr lang="en-US" altLang="zh-CN" i="1">
                                  <a:latin typeface="Cambria Math" panose="02040503050406030204" pitchFamily="18" charset="0"/>
                                </a:rPr>
                                <m:t>𝑑</m:t>
                              </m:r>
                            </m:e>
                            <m:sub>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sub>
                          </m:sSub>
                        </m:den>
                      </m:f>
                    </m:oMath>
                  </m:oMathPara>
                </a14:m>
                <a:endParaRPr lang="en-US" altLang="zh-CN" dirty="0">
                  <a:latin typeface="微软雅黑" panose="020B0503020204020204" pitchFamily="34" charset="-122"/>
                  <a:ea typeface="微软雅黑" panose="020B0503020204020204" pitchFamily="34" charset="-122"/>
                </a:endParaRPr>
              </a:p>
            </p:txBody>
          </p:sp>
        </mc:Choice>
        <mc:Fallback xmlns="">
          <p:sp>
            <p:nvSpPr>
              <p:cNvPr id="17" name="矩形 16">
                <a:extLst>
                  <a:ext uri="{FF2B5EF4-FFF2-40B4-BE49-F238E27FC236}">
                    <a16:creationId xmlns:a16="http://schemas.microsoft.com/office/drawing/2014/main" id="{BDE2C4C5-458A-4C07-803C-C9C7A30CE7E5}"/>
                  </a:ext>
                </a:extLst>
              </p:cNvPr>
              <p:cNvSpPr>
                <a:spLocks noRot="1" noChangeAspect="1" noMove="1" noResize="1" noEditPoints="1" noAdjustHandles="1" noChangeArrowheads="1" noChangeShapeType="1" noTextEdit="1"/>
              </p:cNvSpPr>
              <p:nvPr/>
            </p:nvSpPr>
            <p:spPr>
              <a:xfrm>
                <a:off x="550068" y="3964440"/>
                <a:ext cx="3047827" cy="690895"/>
              </a:xfrm>
              <a:prstGeom prst="rect">
                <a:avLst/>
              </a:prstGeom>
              <a:blipFill>
                <a:blip r:embed="rId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8" name="矩形 17">
                <a:extLst>
                  <a:ext uri="{FF2B5EF4-FFF2-40B4-BE49-F238E27FC236}">
                    <a16:creationId xmlns:a16="http://schemas.microsoft.com/office/drawing/2014/main" id="{7C80E2EF-E59B-42CC-97F7-E6DF97E774C3}"/>
                  </a:ext>
                </a:extLst>
              </p:cNvPr>
              <p:cNvSpPr/>
              <p:nvPr/>
            </p:nvSpPr>
            <p:spPr>
              <a:xfrm>
                <a:off x="4317975" y="3955172"/>
                <a:ext cx="4535665" cy="1825243"/>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zh-CN" altLang="en-US" sz="1600" i="1" smtClean="0">
                              <a:latin typeface="Cambria Math" panose="02040503050406030204" pitchFamily="18" charset="0"/>
                            </a:rPr>
                          </m:ctrlPr>
                        </m:sSubSupPr>
                        <m:e>
                          <m:r>
                            <a:rPr lang="zh-CN" altLang="en-US" sz="1600" i="1">
                              <a:latin typeface="Cambria Math" panose="02040503050406030204" pitchFamily="18" charset="0"/>
                            </a:rPr>
                            <m:t>𝜂</m:t>
                          </m:r>
                        </m:e>
                        <m:sub>
                          <m:r>
                            <a:rPr lang="zh-CN" altLang="en-US" sz="1600" i="1">
                              <a:latin typeface="Cambria Math" panose="02040503050406030204" pitchFamily="18" charset="0"/>
                            </a:rPr>
                            <m:t>𝑖</m:t>
                          </m:r>
                          <m:r>
                            <a:rPr lang="zh-CN" altLang="en-US" sz="1600">
                              <a:latin typeface="Cambria Math" panose="02040503050406030204" pitchFamily="18" charset="0"/>
                            </a:rPr>
                            <m:t>,</m:t>
                          </m:r>
                          <m:r>
                            <a:rPr lang="zh-CN" altLang="en-US" sz="1600" i="1">
                              <a:latin typeface="Cambria Math" panose="02040503050406030204" pitchFamily="18" charset="0"/>
                            </a:rPr>
                            <m:t>𝑗</m:t>
                          </m:r>
                        </m:sub>
                        <m:sup>
                          <m:r>
                            <a:rPr lang="zh-CN" altLang="en-US" sz="1600">
                              <a:latin typeface="Cambria Math" panose="02040503050406030204" pitchFamily="18" charset="0"/>
                            </a:rPr>
                            <m:t> </m:t>
                          </m:r>
                        </m:sup>
                      </m:sSubSup>
                      <m:d>
                        <m:dPr>
                          <m:ctrlPr>
                            <a:rPr lang="zh-CN" altLang="en-US" sz="1600" i="1">
                              <a:latin typeface="Cambria Math" panose="02040503050406030204" pitchFamily="18" charset="0"/>
                            </a:rPr>
                          </m:ctrlPr>
                        </m:dPr>
                        <m:e>
                          <m:r>
                            <a:rPr lang="zh-CN" altLang="en-US" sz="1600" i="1">
                              <a:latin typeface="Cambria Math" panose="02040503050406030204" pitchFamily="18" charset="0"/>
                            </a:rPr>
                            <m:t>𝑡</m:t>
                          </m:r>
                        </m:e>
                      </m:d>
                      <m:r>
                        <a:rPr lang="zh-CN" altLang="en-US" sz="1600">
                          <a:latin typeface="Cambria Math" panose="02040503050406030204" pitchFamily="18" charset="0"/>
                        </a:rPr>
                        <m:t>=</m:t>
                      </m:r>
                      <m:d>
                        <m:dPr>
                          <m:begChr m:val="{"/>
                          <m:endChr m:val=""/>
                          <m:ctrlPr>
                            <a:rPr lang="zh-CN" altLang="en-US" sz="1600" i="1">
                              <a:latin typeface="Cambria Math" panose="02040503050406030204" pitchFamily="18" charset="0"/>
                            </a:rPr>
                          </m:ctrlPr>
                        </m:dPr>
                        <m:e>
                          <m:eqArr>
                            <m:eqArrPr>
                              <m:ctrlPr>
                                <a:rPr lang="zh-CN" altLang="en-US" sz="1600" i="1">
                                  <a:latin typeface="Cambria Math" panose="02040503050406030204" pitchFamily="18" charset="0"/>
                                </a:rPr>
                              </m:ctrlPr>
                            </m:eqArrPr>
                            <m:e>
                              <m:nary>
                                <m:naryPr>
                                  <m:chr m:val="∑"/>
                                  <m:limLoc m:val="undOvr"/>
                                  <m:supHide m:val="on"/>
                                  <m:ctrlPr>
                                    <a:rPr lang="zh-CN" altLang="en-US" sz="1600" i="1">
                                      <a:latin typeface="Cambria Math" panose="02040503050406030204" pitchFamily="18" charset="0"/>
                                    </a:rPr>
                                  </m:ctrlPr>
                                </m:naryPr>
                                <m:sub>
                                  <m:r>
                                    <a:rPr lang="zh-CN" altLang="en-US" sz="1600" i="1">
                                      <a:latin typeface="Cambria Math" panose="02040503050406030204" pitchFamily="18" charset="0"/>
                                    </a:rPr>
                                    <m:t>𝑘</m:t>
                                  </m:r>
                                  <m:r>
                                    <a:rPr lang="zh-CN" altLang="en-US" sz="1600">
                                      <a:latin typeface="Cambria Math" panose="02040503050406030204" pitchFamily="18" charset="0"/>
                                    </a:rPr>
                                    <m:t>∈</m:t>
                                  </m:r>
                                  <m:sSub>
                                    <m:sSubPr>
                                      <m:ctrlPr>
                                        <a:rPr lang="zh-CN" altLang="en-US" sz="1600" i="1">
                                          <a:latin typeface="Cambria Math" panose="02040503050406030204" pitchFamily="18" charset="0"/>
                                        </a:rPr>
                                      </m:ctrlPr>
                                    </m:sSubPr>
                                    <m:e>
                                      <m:r>
                                        <a:rPr lang="zh-CN" altLang="en-US" sz="1600" i="1">
                                          <a:latin typeface="Cambria Math" panose="02040503050406030204" pitchFamily="18" charset="0"/>
                                        </a:rPr>
                                        <m:t>𝑀𝐶</m:t>
                                      </m:r>
                                    </m:e>
                                    <m:sub>
                                      <m:r>
                                        <a:rPr lang="zh-CN" altLang="en-US" sz="1600" i="1">
                                          <a:latin typeface="Cambria Math" panose="02040503050406030204" pitchFamily="18" charset="0"/>
                                        </a:rPr>
                                        <m:t>𝑖</m:t>
                                      </m:r>
                                      <m:r>
                                        <a:rPr lang="zh-CN" altLang="en-US" sz="1600">
                                          <a:latin typeface="Cambria Math" panose="02040503050406030204" pitchFamily="18" charset="0"/>
                                        </a:rPr>
                                        <m:t>,</m:t>
                                      </m:r>
                                      <m:r>
                                        <a:rPr lang="zh-CN" altLang="en-US" sz="1600" i="1">
                                          <a:latin typeface="Cambria Math" panose="02040503050406030204" pitchFamily="18" charset="0"/>
                                        </a:rPr>
                                        <m:t>𝑗</m:t>
                                      </m:r>
                                    </m:sub>
                                  </m:sSub>
                                </m:sub>
                                <m:sup/>
                                <m:e>
                                  <m:d>
                                    <m:dPr>
                                      <m:begChr m:val=""/>
                                      <m:ctrlPr>
                                        <a:rPr lang="zh-CN" altLang="en-US" sz="1600" i="1">
                                          <a:latin typeface="Cambria Math" panose="02040503050406030204" pitchFamily="18" charset="0"/>
                                        </a:rPr>
                                      </m:ctrlPr>
                                    </m:dPr>
                                    <m:e>
                                      <m:sSubSup>
                                        <m:sSubSupPr>
                                          <m:ctrlPr>
                                            <a:rPr lang="zh-CN" altLang="en-US" sz="1600" i="1">
                                              <a:latin typeface="Cambria Math" panose="02040503050406030204" pitchFamily="18" charset="0"/>
                                            </a:rPr>
                                          </m:ctrlPr>
                                        </m:sSubSupPr>
                                        <m:e>
                                          <m:r>
                                            <a:rPr lang="zh-CN" altLang="en-US" sz="1600" i="1">
                                              <a:latin typeface="Cambria Math" panose="02040503050406030204" pitchFamily="18" charset="0"/>
                                            </a:rPr>
                                            <m:t>𝜂</m:t>
                                          </m:r>
                                        </m:e>
                                        <m:sub>
                                          <m:r>
                                            <a:rPr lang="zh-CN" altLang="en-US" sz="1600" i="1">
                                              <a:latin typeface="Cambria Math" panose="02040503050406030204" pitchFamily="18" charset="0"/>
                                            </a:rPr>
                                            <m:t>𝑖</m:t>
                                          </m:r>
                                          <m:r>
                                            <a:rPr lang="zh-CN" altLang="en-US" sz="1600">
                                              <a:latin typeface="Cambria Math" panose="02040503050406030204" pitchFamily="18" charset="0"/>
                                            </a:rPr>
                                            <m:t>,</m:t>
                                          </m:r>
                                          <m:r>
                                            <a:rPr lang="zh-CN" altLang="en-US" sz="1600" i="1">
                                              <a:latin typeface="Cambria Math" panose="02040503050406030204" pitchFamily="18" charset="0"/>
                                            </a:rPr>
                                            <m:t>𝑗</m:t>
                                          </m:r>
                                          <m:r>
                                            <a:rPr lang="zh-CN" altLang="en-US" sz="1600">
                                              <a:latin typeface="Cambria Math" panose="02040503050406030204" pitchFamily="18" charset="0"/>
                                            </a:rPr>
                                            <m:t>,</m:t>
                                          </m:r>
                                          <m:r>
                                            <a:rPr lang="zh-CN" altLang="en-US" sz="1600" i="1">
                                              <a:latin typeface="Cambria Math" panose="02040503050406030204" pitchFamily="18" charset="0"/>
                                            </a:rPr>
                                            <m:t>𝑘</m:t>
                                          </m:r>
                                        </m:sub>
                                        <m:sup>
                                          <m:r>
                                            <a:rPr lang="zh-CN" altLang="en-US" sz="1600" i="1">
                                              <a:latin typeface="Cambria Math" panose="02040503050406030204" pitchFamily="18" charset="0"/>
                                            </a:rPr>
                                            <m:t>𝑥</m:t>
                                          </m:r>
                                          <m:r>
                                            <a:rPr lang="zh-CN" altLang="en-US" sz="1600">
                                              <a:latin typeface="Cambria Math" panose="02040503050406030204" pitchFamily="18" charset="0"/>
                                            </a:rPr>
                                            <m:t> </m:t>
                                          </m:r>
                                        </m:sup>
                                      </m:sSubSup>
                                      <m:r>
                                        <a:rPr lang="zh-CN" altLang="en-US" sz="1600">
                                          <a:latin typeface="Cambria Math" panose="02040503050406030204" pitchFamily="18" charset="0"/>
                                        </a:rPr>
                                        <m:t>(</m:t>
                                      </m:r>
                                      <m:r>
                                        <a:rPr lang="zh-CN" altLang="en-US" sz="1600" i="1">
                                          <a:latin typeface="Cambria Math" panose="02040503050406030204" pitchFamily="18" charset="0"/>
                                        </a:rPr>
                                        <m:t>𝑡</m:t>
                                      </m:r>
                                    </m:e>
                                  </m:d>
                                </m:e>
                              </m:nary>
                              <m:r>
                                <a:rPr lang="zh-CN" altLang="en-US" sz="1600">
                                  <a:latin typeface="Cambria Math" panose="02040503050406030204" pitchFamily="18" charset="0"/>
                                </a:rPr>
                                <m:t>,  &amp;</m:t>
                              </m:r>
                              <m:r>
                                <a:rPr lang="zh-CN" altLang="en-US" sz="1600" i="1">
                                  <a:latin typeface="Cambria Math" panose="02040503050406030204" pitchFamily="18" charset="0"/>
                                </a:rPr>
                                <m:t>𝑗</m:t>
                              </m:r>
                              <m:r>
                                <a:rPr lang="zh-CN" altLang="en-US" sz="1600">
                                  <a:latin typeface="Cambria Math" panose="02040503050406030204" pitchFamily="18" charset="0"/>
                                </a:rPr>
                                <m:t>∈</m:t>
                              </m:r>
                              <m:sSubSup>
                                <m:sSubSupPr>
                                  <m:ctrlPr>
                                    <a:rPr lang="zh-CN" altLang="en-US" sz="1600" i="1">
                                      <a:latin typeface="Cambria Math" panose="02040503050406030204" pitchFamily="18" charset="0"/>
                                    </a:rPr>
                                  </m:ctrlPr>
                                </m:sSubSupPr>
                                <m:e>
                                  <m:r>
                                    <a:rPr lang="zh-CN" altLang="en-US" sz="1600" i="1">
                                      <a:latin typeface="Cambria Math" panose="02040503050406030204" pitchFamily="18" charset="0"/>
                                    </a:rPr>
                                    <m:t>𝑎𝑙𝑙𝑜𝑤𝑒𝑑</m:t>
                                  </m:r>
                                </m:e>
                                <m:sub>
                                  <m:r>
                                    <a:rPr lang="zh-CN" altLang="en-US" sz="1600" i="1">
                                      <a:latin typeface="Cambria Math" panose="02040503050406030204" pitchFamily="18" charset="0"/>
                                    </a:rPr>
                                    <m:t>𝑖</m:t>
                                  </m:r>
                                </m:sub>
                                <m:sup>
                                  <m:r>
                                    <a:rPr lang="zh-CN" altLang="en-US" sz="1600" i="1">
                                      <a:latin typeface="Cambria Math" panose="02040503050406030204" pitchFamily="18" charset="0"/>
                                    </a:rPr>
                                    <m:t>𝑥</m:t>
                                  </m:r>
                                </m:sup>
                              </m:sSubSup>
                            </m:e>
                            <m:e>
                              <m:r>
                                <a:rPr lang="zh-CN" altLang="en-US" sz="1600">
                                  <a:latin typeface="Cambria Math" panose="02040503050406030204" pitchFamily="18" charset="0"/>
                                </a:rPr>
                                <m:t>0            ,  &amp;</m:t>
                              </m:r>
                              <m:r>
                                <a:rPr lang="zh-CN" altLang="en-US" sz="1600" i="1">
                                  <a:latin typeface="Cambria Math" panose="02040503050406030204" pitchFamily="18" charset="0"/>
                                </a:rPr>
                                <m:t>𝑜𝑡h𝑒𝑟𝑤𝑖𝑠𝑒</m:t>
                              </m:r>
                            </m:e>
                          </m:eqArr>
                        </m:e>
                      </m:d>
                    </m:oMath>
                  </m:oMathPara>
                </a14:m>
                <a:endParaRPr lang="en-US" altLang="zh-CN" sz="1600" dirty="0"/>
              </a:p>
              <a:p>
                <a:endParaRPr lang="en-US" altLang="zh-CN" sz="1600" dirty="0"/>
              </a:p>
              <a:p>
                <a:pPr/>
                <a14:m>
                  <m:oMathPara xmlns:m="http://schemas.openxmlformats.org/officeDocument/2006/math">
                    <m:oMathParaPr>
                      <m:jc m:val="centerGroup"/>
                    </m:oMathParaPr>
                    <m:oMath xmlns:m="http://schemas.openxmlformats.org/officeDocument/2006/math">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𝜂</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r>
                            <a:rPr lang="en-US" altLang="zh-CN" sz="1600" i="1">
                              <a:latin typeface="Cambria Math" panose="02040503050406030204" pitchFamily="18" charset="0"/>
                            </a:rPr>
                            <m:t>,</m:t>
                          </m:r>
                          <m:r>
                            <a:rPr lang="en-US" altLang="zh-CN" sz="1600" i="1">
                              <a:latin typeface="Cambria Math" panose="02040503050406030204" pitchFamily="18" charset="0"/>
                            </a:rPr>
                            <m:t>𝑘</m:t>
                          </m:r>
                        </m:sub>
                        <m:sup>
                          <m:r>
                            <a:rPr lang="en-US" altLang="zh-CN" sz="1600" i="1">
                              <a:latin typeface="Cambria Math" panose="02040503050406030204" pitchFamily="18" charset="0"/>
                            </a:rPr>
                            <m:t>𝑥</m:t>
                          </m:r>
                        </m:sup>
                      </m:sSubSup>
                      <m:r>
                        <a:rPr lang="en-US" altLang="zh-CN" sz="1600">
                          <a:latin typeface="Cambria Math" panose="02040503050406030204" pitchFamily="18" charset="0"/>
                        </a:rPr>
                        <m:t>(</m:t>
                      </m:r>
                      <m:r>
                        <a:rPr lang="en-US" altLang="zh-CN" sz="1600" i="1">
                          <a:latin typeface="Cambria Math" panose="02040503050406030204" pitchFamily="18" charset="0"/>
                        </a:rPr>
                        <m:t>𝑡</m:t>
                      </m:r>
                      <m:r>
                        <a:rPr lang="en-US" altLang="zh-CN" sz="1600">
                          <a:latin typeface="Cambria Math" panose="02040503050406030204" pitchFamily="18" charset="0"/>
                        </a:rPr>
                        <m:t>)=  </m:t>
                      </m:r>
                      <m:f>
                        <m:fPr>
                          <m:ctrlPr>
                            <a:rPr lang="zh-CN" altLang="zh-CN" sz="1600" i="1">
                              <a:latin typeface="Cambria Math" panose="02040503050406030204" pitchFamily="18" charset="0"/>
                            </a:rPr>
                          </m:ctrlPr>
                        </m:fPr>
                        <m:num>
                          <m:r>
                            <a:rPr lang="en-US" altLang="zh-CN" sz="1600" i="1">
                              <a:latin typeface="Cambria Math" panose="02040503050406030204" pitchFamily="18" charset="0"/>
                            </a:rPr>
                            <m:t>1</m:t>
                          </m:r>
                        </m:num>
                        <m:den>
                          <m:sSub>
                            <m:sSubPr>
                              <m:ctrlPr>
                                <a:rPr lang="zh-CN" altLang="zh-CN" sz="1600" i="1">
                                  <a:latin typeface="Cambria Math" panose="02040503050406030204" pitchFamily="18" charset="0"/>
                                </a:rPr>
                              </m:ctrlPr>
                            </m:sSubPr>
                            <m:e>
                              <m:r>
                                <a:rPr lang="en-US" altLang="zh-CN" sz="1600" i="1">
                                  <a:latin typeface="Cambria Math" panose="02040503050406030204" pitchFamily="18" charset="0"/>
                                </a:rPr>
                                <m:t>𝑐</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r>
                                <a:rPr lang="en-US" altLang="zh-CN" sz="1600" i="1">
                                  <a:latin typeface="Cambria Math" panose="02040503050406030204" pitchFamily="18" charset="0"/>
                                </a:rPr>
                                <m:t>,</m:t>
                              </m:r>
                              <m:r>
                                <a:rPr lang="en-US" altLang="zh-CN" sz="1600" i="1">
                                  <a:latin typeface="Cambria Math" panose="02040503050406030204" pitchFamily="18" charset="0"/>
                                </a:rPr>
                                <m:t>𝑘</m:t>
                              </m:r>
                            </m:sub>
                          </m:sSub>
                        </m:den>
                      </m:f>
                      <m:r>
                        <a:rPr lang="en-US" altLang="zh-CN" sz="1600">
                          <a:latin typeface="Cambria Math" panose="02040503050406030204" pitchFamily="18" charset="0"/>
                        </a:rPr>
                        <m:t>,  </m:t>
                      </m:r>
                      <m:r>
                        <a:rPr lang="en-US" altLang="zh-CN" sz="1600" i="1">
                          <a:latin typeface="Cambria Math" panose="02040503050406030204" pitchFamily="18" charset="0"/>
                        </a:rPr>
                        <m:t>𝑗</m:t>
                      </m:r>
                      <m:r>
                        <a:rPr lang="en-US" altLang="zh-CN" sz="1600">
                          <a:latin typeface="Cambria Math" panose="02040503050406030204" pitchFamily="18" charset="0"/>
                        </a:rPr>
                        <m:t>∈</m:t>
                      </m:r>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𝑎𝑙𝑙𝑜𝑤𝑒𝑑</m:t>
                          </m:r>
                        </m:e>
                        <m:sub>
                          <m:r>
                            <a:rPr lang="en-US" altLang="zh-CN" sz="1600" i="1">
                              <a:latin typeface="Cambria Math" panose="02040503050406030204" pitchFamily="18" charset="0"/>
                            </a:rPr>
                            <m:t>𝑖</m:t>
                          </m:r>
                        </m:sub>
                        <m:sup>
                          <m:r>
                            <a:rPr lang="en-US" altLang="zh-CN" sz="1600" i="1">
                              <a:latin typeface="Cambria Math" panose="02040503050406030204" pitchFamily="18" charset="0"/>
                            </a:rPr>
                            <m:t>𝑥</m:t>
                          </m:r>
                        </m:sup>
                      </m:sSubSup>
                      <m:r>
                        <a:rPr lang="en-US" altLang="zh-CN" sz="1600" i="1">
                          <a:latin typeface="Cambria Math" panose="02040503050406030204" pitchFamily="18" charset="0"/>
                        </a:rPr>
                        <m:t>, </m:t>
                      </m:r>
                      <m:r>
                        <a:rPr lang="en-US" altLang="zh-CN" sz="1600" i="1">
                          <a:latin typeface="Cambria Math" panose="02040503050406030204" pitchFamily="18" charset="0"/>
                        </a:rPr>
                        <m:t>𝑘</m:t>
                      </m:r>
                      <m:r>
                        <a:rPr lang="en-US" altLang="zh-CN" sz="1600">
                          <a:latin typeface="Cambria Math" panose="02040503050406030204" pitchFamily="18" charset="0"/>
                        </a:rPr>
                        <m:t>∈</m:t>
                      </m:r>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𝑀𝐶</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 </m:t>
                          </m:r>
                        </m:sup>
                      </m:sSubSup>
                    </m:oMath>
                  </m:oMathPara>
                </a14:m>
                <a:endParaRPr lang="zh-CN" altLang="en-US" sz="1600" dirty="0"/>
              </a:p>
            </p:txBody>
          </p:sp>
        </mc:Choice>
        <mc:Fallback xmlns="">
          <p:sp>
            <p:nvSpPr>
              <p:cNvPr id="18" name="矩形 17">
                <a:extLst>
                  <a:ext uri="{FF2B5EF4-FFF2-40B4-BE49-F238E27FC236}">
                    <a16:creationId xmlns:a16="http://schemas.microsoft.com/office/drawing/2014/main" id="{7C80E2EF-E59B-42CC-97F7-E6DF97E774C3}"/>
                  </a:ext>
                </a:extLst>
              </p:cNvPr>
              <p:cNvSpPr>
                <a:spLocks noRot="1" noChangeAspect="1" noMove="1" noResize="1" noEditPoints="1" noAdjustHandles="1" noChangeArrowheads="1" noChangeShapeType="1" noTextEdit="1"/>
              </p:cNvSpPr>
              <p:nvPr/>
            </p:nvSpPr>
            <p:spPr>
              <a:xfrm>
                <a:off x="4317975" y="3955172"/>
                <a:ext cx="4535665" cy="1825243"/>
              </a:xfrm>
              <a:prstGeom prst="rect">
                <a:avLst/>
              </a:prstGeom>
              <a:blipFill>
                <a:blip r:embed="rId8"/>
                <a:stretch>
                  <a:fillRect/>
                </a:stretch>
              </a:blipFill>
            </p:spPr>
            <p:txBody>
              <a:bodyPr/>
              <a:lstStyle/>
              <a:p>
                <a:r>
                  <a:rPr lang="zh-CN" altLang="en-US">
                    <a:noFill/>
                  </a:rPr>
                  <a:t> </a:t>
                </a:r>
              </a:p>
            </p:txBody>
          </p:sp>
        </mc:Fallback>
      </mc:AlternateContent>
      <p:sp>
        <p:nvSpPr>
          <p:cNvPr id="3" name="文本框 2">
            <a:extLst>
              <a:ext uri="{FF2B5EF4-FFF2-40B4-BE49-F238E27FC236}">
                <a16:creationId xmlns:a16="http://schemas.microsoft.com/office/drawing/2014/main" id="{26AAB79F-1514-46DB-A688-C79057E68A45}"/>
              </a:ext>
            </a:extLst>
          </p:cNvPr>
          <p:cNvSpPr txBox="1"/>
          <p:nvPr/>
        </p:nvSpPr>
        <p:spPr>
          <a:xfrm>
            <a:off x="600712" y="4125221"/>
            <a:ext cx="548911" cy="369332"/>
          </a:xfrm>
          <a:prstGeom prst="rect">
            <a:avLst/>
          </a:prstGeom>
          <a:noFill/>
        </p:spPr>
        <p:txBody>
          <a:bodyPr wrap="square" rtlCol="0">
            <a:spAutoFit/>
          </a:bodyPr>
          <a:lstStyle/>
          <a:p>
            <a:r>
              <a:rPr lang="en-US" altLang="zh-CN" dirty="0"/>
              <a:t>TSP</a:t>
            </a:r>
            <a:r>
              <a:rPr lang="zh-CN" altLang="en-US" dirty="0"/>
              <a:t>：</a:t>
            </a:r>
          </a:p>
        </p:txBody>
      </p:sp>
      <p:sp>
        <p:nvSpPr>
          <p:cNvPr id="15" name="文本框 14">
            <a:extLst>
              <a:ext uri="{FF2B5EF4-FFF2-40B4-BE49-F238E27FC236}">
                <a16:creationId xmlns:a16="http://schemas.microsoft.com/office/drawing/2014/main" id="{109E576F-ED41-4C35-95F4-3C82838C305F}"/>
              </a:ext>
            </a:extLst>
          </p:cNvPr>
          <p:cNvSpPr txBox="1"/>
          <p:nvPr/>
        </p:nvSpPr>
        <p:spPr>
          <a:xfrm>
            <a:off x="3597895" y="4344637"/>
            <a:ext cx="778259" cy="369332"/>
          </a:xfrm>
          <a:prstGeom prst="rect">
            <a:avLst/>
          </a:prstGeom>
          <a:noFill/>
        </p:spPr>
        <p:txBody>
          <a:bodyPr wrap="square" rtlCol="0">
            <a:spAutoFit/>
          </a:bodyPr>
          <a:lstStyle/>
          <a:p>
            <a:r>
              <a:rPr lang="en-US" altLang="zh-CN" b="1" dirty="0"/>
              <a:t>FJSP</a:t>
            </a:r>
            <a:r>
              <a:rPr lang="zh-CN" altLang="en-US" b="1" dirty="0"/>
              <a:t>：</a:t>
            </a:r>
          </a:p>
        </p:txBody>
      </p:sp>
    </p:spTree>
    <p:extLst>
      <p:ext uri="{BB962C8B-B14F-4D97-AF65-F5344CB8AC3E}">
        <p14:creationId xmlns:p14="http://schemas.microsoft.com/office/powerpoint/2010/main" val="4098550490"/>
      </p:ext>
    </p:extLst>
  </p:cSld>
  <p:clrMapOvr>
    <a:masterClrMapping/>
  </p:clrMapOvr>
  <mc:AlternateContent xmlns:mc="http://schemas.openxmlformats.org/markup-compatibility/2006">
    <mc:Choice xmlns:p14="http://schemas.microsoft.com/office/powerpoint/2010/main" Requires="p14">
      <p:transition p14:dur="0" advTm="16143"/>
    </mc:Choice>
    <mc:Fallback>
      <p:transition advTm="16143"/>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对基本蚁群算法的改进</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6800955"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四、柔性调度系统中的调度算法</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4" name="矩形 13">
            <a:extLst>
              <a:ext uri="{FF2B5EF4-FFF2-40B4-BE49-F238E27FC236}">
                <a16:creationId xmlns:a16="http://schemas.microsoft.com/office/drawing/2014/main" id="{BC589577-AC72-4D6D-8A66-868F5A82FB6F}"/>
              </a:ext>
            </a:extLst>
          </p:cNvPr>
          <p:cNvSpPr/>
          <p:nvPr/>
        </p:nvSpPr>
        <p:spPr>
          <a:xfrm>
            <a:off x="442259" y="1600101"/>
            <a:ext cx="8781605" cy="400110"/>
          </a:xfrm>
          <a:prstGeom prst="rect">
            <a:avLst/>
          </a:prstGeom>
        </p:spPr>
        <p:txBody>
          <a:bodyPr wrap="square">
            <a:spAutoFit/>
          </a:bodyPr>
          <a:lstStyle/>
          <a:p>
            <a:r>
              <a:rPr lang="en-US" altLang="zh-CN" sz="2000" dirty="0">
                <a:latin typeface="微软雅黑" panose="020B0503020204020204" pitchFamily="34" charset="-122"/>
                <a:ea typeface="微软雅黑" panose="020B0503020204020204" pitchFamily="34" charset="-122"/>
              </a:rPr>
              <a:t>ACO</a:t>
            </a:r>
            <a:r>
              <a:rPr lang="zh-CN" altLang="en-US" sz="2000" dirty="0">
                <a:latin typeface="微软雅黑" panose="020B0503020204020204" pitchFamily="34" charset="-122"/>
                <a:ea typeface="微软雅黑" panose="020B0503020204020204" pitchFamily="34" charset="-122"/>
              </a:rPr>
              <a:t>的缺点：收敛慢、易早熟</a:t>
            </a:r>
            <a:endParaRPr lang="en-US" altLang="zh-CN" sz="2000" dirty="0">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3" name="矩形 12">
                <a:extLst>
                  <a:ext uri="{FF2B5EF4-FFF2-40B4-BE49-F238E27FC236}">
                    <a16:creationId xmlns:a16="http://schemas.microsoft.com/office/drawing/2014/main" id="{9273589F-967A-4814-ABC8-67E610339FDB}"/>
                  </a:ext>
                </a:extLst>
              </p:cNvPr>
              <p:cNvSpPr/>
              <p:nvPr/>
            </p:nvSpPr>
            <p:spPr>
              <a:xfrm>
                <a:off x="431228" y="2412408"/>
                <a:ext cx="8781605" cy="3702296"/>
              </a:xfrm>
              <a:prstGeom prst="rect">
                <a:avLst/>
              </a:prstGeom>
            </p:spPr>
            <p:txBody>
              <a:bodyPr wrap="square">
                <a:spAutoFit/>
              </a:bodyPr>
              <a:lstStyle/>
              <a:p>
                <a:r>
                  <a:rPr lang="zh-CN" altLang="en-US" sz="2000" b="1" dirty="0">
                    <a:latin typeface="微软雅黑" panose="020B0503020204020204" pitchFamily="34" charset="-122"/>
                    <a:ea typeface="微软雅黑" panose="020B0503020204020204" pitchFamily="34" charset="-122"/>
                  </a:rPr>
                  <a:t>改进：</a:t>
                </a:r>
                <a:endParaRPr lang="en-US" altLang="zh-CN" sz="2000" b="1"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设置信息素浓度的最大值和最小值</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只对每轮迭代中的最优蚂蚁的路径进行信息素更新：</a:t>
                </a:r>
                <a:endParaRPr lang="en-US" altLang="zh-CN" dirty="0">
                  <a:latin typeface="微软雅黑" panose="020B0503020204020204" pitchFamily="34" charset="-122"/>
                  <a:ea typeface="微软雅黑" panose="020B0503020204020204" pitchFamily="34" charset="-122"/>
                </a:endParaRPr>
              </a:p>
              <a:p>
                <a:pPr/>
                <a14:m>
                  <m:oMathPara xmlns:m="http://schemas.openxmlformats.org/officeDocument/2006/math">
                    <m:oMathParaPr>
                      <m:jc m:val="centerGroup"/>
                    </m:oMathParaPr>
                    <m:oMath xmlns:m="http://schemas.openxmlformats.org/officeDocument/2006/math">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 </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+1)=</m:t>
                      </m:r>
                      <m:d>
                        <m:dPr>
                          <m:ctrlPr>
                            <a:rPr lang="zh-CN" altLang="zh-CN" sz="1600" i="1">
                              <a:latin typeface="Cambria Math" panose="02040503050406030204" pitchFamily="18" charset="0"/>
                            </a:rPr>
                          </m:ctrlPr>
                        </m:dPr>
                        <m:e>
                          <m:r>
                            <a:rPr lang="en-US" altLang="zh-CN" sz="1600" i="1">
                              <a:latin typeface="Cambria Math" panose="02040503050406030204" pitchFamily="18" charset="0"/>
                            </a:rPr>
                            <m:t>1−</m:t>
                          </m:r>
                          <m:r>
                            <a:rPr lang="en-US" altLang="zh-CN" sz="1600" i="1">
                              <a:latin typeface="Cambria Math" panose="02040503050406030204" pitchFamily="18" charset="0"/>
                            </a:rPr>
                            <m:t>𝜌</m:t>
                          </m:r>
                        </m:e>
                      </m:d>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 </m:t>
                          </m:r>
                        </m:sup>
                      </m:sSubSup>
                      <m:r>
                        <a:rPr lang="en-US" altLang="zh-CN" sz="1600">
                          <a:latin typeface="Cambria Math" panose="02040503050406030204" pitchFamily="18" charset="0"/>
                        </a:rPr>
                        <m:t>(</m:t>
                      </m:r>
                      <m:r>
                        <a:rPr lang="en-US" altLang="zh-CN" sz="1600" i="1">
                          <a:latin typeface="Cambria Math" panose="02040503050406030204" pitchFamily="18" charset="0"/>
                        </a:rPr>
                        <m:t>𝑡</m:t>
                      </m:r>
                      <m:r>
                        <a:rPr lang="en-US" altLang="zh-CN" sz="1600">
                          <a:latin typeface="Cambria Math" panose="02040503050406030204" pitchFamily="18" charset="0"/>
                        </a:rPr>
                        <m:t>)+</m:t>
                      </m:r>
                      <m:sSubSup>
                        <m:sSubSupPr>
                          <m:ctrlPr>
                            <a:rPr lang="zh-CN" altLang="zh-CN" sz="1600" i="1">
                              <a:latin typeface="Cambria Math" panose="02040503050406030204" pitchFamily="18" charset="0"/>
                            </a:rPr>
                          </m:ctrlPr>
                        </m:sSubSupPr>
                        <m:e>
                          <m:r>
                            <m:rPr>
                              <m:sty m:val="p"/>
                            </m:rPr>
                            <a:rPr lang="en-US" altLang="zh-CN" sz="1600">
                              <a:latin typeface="Cambria Math" panose="02040503050406030204" pitchFamily="18" charset="0"/>
                            </a:rPr>
                            <m:t>Δ</m:t>
                          </m:r>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 </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oMath>
                  </m:oMathPara>
                </a14:m>
                <a:endParaRPr lang="en-US" altLang="zh-CN" sz="1400" dirty="0"/>
              </a:p>
              <a:p>
                <a:pPr/>
                <a14:m>
                  <m:oMathPara xmlns:m="http://schemas.openxmlformats.org/officeDocument/2006/math">
                    <m:oMathParaPr>
                      <m:jc m:val="centerGroup"/>
                    </m:oMathParaPr>
                    <m:oMath xmlns:m="http://schemas.openxmlformats.org/officeDocument/2006/math">
                      <m:r>
                        <m:rPr>
                          <m:sty m:val="p"/>
                        </m:rPr>
                        <a:rPr lang="en-US" altLang="zh-CN" sz="1600">
                          <a:latin typeface="Cambria Math" panose="02040503050406030204" pitchFamily="18" charset="0"/>
                        </a:rPr>
                        <m:t>Δ</m:t>
                      </m:r>
                      <m:sSubSup>
                        <m:sSubSupPr>
                          <m:ctrlPr>
                            <a:rPr lang="zh-CN" altLang="zh-CN" sz="1600" i="1">
                              <a:latin typeface="Cambria Math" panose="02040503050406030204" pitchFamily="18" charset="0"/>
                            </a:rPr>
                          </m:ctrlPr>
                        </m:sSubSupPr>
                        <m:e>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 </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nary>
                        <m:naryPr>
                          <m:chr m:val="∑"/>
                          <m:limLoc m:val="undOvr"/>
                          <m:ctrlPr>
                            <a:rPr lang="zh-CN" altLang="zh-CN" sz="1600" i="1">
                              <a:latin typeface="Cambria Math" panose="02040503050406030204" pitchFamily="18" charset="0"/>
                            </a:rPr>
                          </m:ctrlPr>
                        </m:naryPr>
                        <m:sub>
                          <m:r>
                            <a:rPr lang="en-US" altLang="zh-CN" sz="1600" i="1">
                              <a:latin typeface="Cambria Math" panose="02040503050406030204" pitchFamily="18" charset="0"/>
                            </a:rPr>
                            <m:t>𝑥</m:t>
                          </m:r>
                          <m:r>
                            <a:rPr lang="en-US" altLang="zh-CN" sz="1600" i="1">
                              <a:latin typeface="Cambria Math" panose="02040503050406030204" pitchFamily="18" charset="0"/>
                            </a:rPr>
                            <m:t>=1</m:t>
                          </m:r>
                        </m:sub>
                        <m:sup>
                          <m:r>
                            <a:rPr lang="en-US" altLang="zh-CN" sz="1600" i="1">
                              <a:latin typeface="Cambria Math" panose="02040503050406030204" pitchFamily="18" charset="0"/>
                            </a:rPr>
                            <m:t>𝑚</m:t>
                          </m:r>
                        </m:sup>
                        <m:e>
                          <m:sSubSup>
                            <m:sSubSupPr>
                              <m:ctrlPr>
                                <a:rPr lang="zh-CN" altLang="zh-CN" sz="1600" i="1">
                                  <a:latin typeface="Cambria Math" panose="02040503050406030204" pitchFamily="18" charset="0"/>
                                </a:rPr>
                              </m:ctrlPr>
                            </m:sSubSupPr>
                            <m:e>
                              <m:r>
                                <m:rPr>
                                  <m:sty m:val="p"/>
                                </m:rPr>
                                <a:rPr lang="en-US" altLang="zh-CN" sz="1600">
                                  <a:latin typeface="Cambria Math" panose="02040503050406030204" pitchFamily="18" charset="0"/>
                                </a:rPr>
                                <m:t>Δ</m:t>
                              </m:r>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𝑥</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e>
                      </m:nary>
                    </m:oMath>
                  </m:oMathPara>
                </a14:m>
                <a:endParaRPr lang="en-US" altLang="zh-CN" sz="1400" dirty="0"/>
              </a:p>
              <a:p>
                <a:pPr/>
                <a14:m>
                  <m:oMathPara xmlns:m="http://schemas.openxmlformats.org/officeDocument/2006/math">
                    <m:oMathParaPr>
                      <m:jc m:val="centerGroup"/>
                    </m:oMathParaPr>
                    <m:oMath xmlns:m="http://schemas.openxmlformats.org/officeDocument/2006/math">
                      <m:sSubSup>
                        <m:sSubSupPr>
                          <m:ctrlPr>
                            <a:rPr lang="zh-CN" altLang="zh-CN" sz="1600" i="1">
                              <a:latin typeface="Cambria Math" panose="02040503050406030204" pitchFamily="18" charset="0"/>
                            </a:rPr>
                          </m:ctrlPr>
                        </m:sSubSupPr>
                        <m:e>
                          <m:r>
                            <m:rPr>
                              <m:sty m:val="p"/>
                            </m:rPr>
                            <a:rPr lang="en-US" altLang="zh-CN" sz="1600">
                              <a:latin typeface="Cambria Math" panose="02040503050406030204" pitchFamily="18" charset="0"/>
                            </a:rPr>
                            <m:t>Δ</m:t>
                          </m:r>
                          <m:r>
                            <a:rPr lang="en-US" altLang="zh-CN" sz="1600" i="1">
                              <a:latin typeface="Cambria Math" panose="02040503050406030204" pitchFamily="18" charset="0"/>
                            </a:rPr>
                            <m:t>𝜏</m:t>
                          </m:r>
                        </m:e>
                        <m:sub>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sub>
                        <m:sup>
                          <m:r>
                            <a:rPr lang="en-US" altLang="zh-CN" sz="1600" i="1">
                              <a:latin typeface="Cambria Math" panose="02040503050406030204" pitchFamily="18" charset="0"/>
                            </a:rPr>
                            <m:t>𝑥</m:t>
                          </m:r>
                        </m:sup>
                      </m:sSubSup>
                      <m:r>
                        <a:rPr lang="en-US" altLang="zh-CN" sz="1600" i="1">
                          <a:latin typeface="Cambria Math" panose="02040503050406030204" pitchFamily="18" charset="0"/>
                        </a:rPr>
                        <m:t>(</m:t>
                      </m:r>
                      <m:r>
                        <a:rPr lang="en-US" altLang="zh-CN" sz="1600" i="1">
                          <a:latin typeface="Cambria Math" panose="02040503050406030204" pitchFamily="18" charset="0"/>
                        </a:rPr>
                        <m:t>𝑡</m:t>
                      </m:r>
                      <m:r>
                        <a:rPr lang="en-US" altLang="zh-CN" sz="1600" i="1">
                          <a:latin typeface="Cambria Math" panose="02040503050406030204" pitchFamily="18" charset="0"/>
                        </a:rPr>
                        <m:t>)</m:t>
                      </m:r>
                      <m:r>
                        <a:rPr lang="en-US" altLang="zh-CN" sz="1600">
                          <a:latin typeface="Cambria Math" panose="02040503050406030204" pitchFamily="18" charset="0"/>
                        </a:rPr>
                        <m:t>=</m:t>
                      </m:r>
                      <m:d>
                        <m:dPr>
                          <m:begChr m:val="{"/>
                          <m:endChr m:val=""/>
                          <m:ctrlPr>
                            <a:rPr lang="zh-CN" altLang="zh-CN" sz="1600" i="1">
                              <a:latin typeface="Cambria Math" panose="02040503050406030204" pitchFamily="18" charset="0"/>
                            </a:rPr>
                          </m:ctrlPr>
                        </m:dPr>
                        <m:e>
                          <m:eqArr>
                            <m:eqArrPr>
                              <m:ctrlPr>
                                <a:rPr lang="zh-CN" altLang="zh-CN" sz="1600" i="1">
                                  <a:latin typeface="Cambria Math" panose="02040503050406030204" pitchFamily="18" charset="0"/>
                                </a:rPr>
                              </m:ctrlPr>
                            </m:eqArrPr>
                            <m:e>
                              <m:f>
                                <m:fPr>
                                  <m:ctrlPr>
                                    <a:rPr lang="zh-CN" altLang="zh-CN" sz="1600" i="1">
                                      <a:latin typeface="Cambria Math" panose="02040503050406030204" pitchFamily="18" charset="0"/>
                                    </a:rPr>
                                  </m:ctrlPr>
                                </m:fPr>
                                <m:num>
                                  <m:r>
                                    <a:rPr lang="en-US" altLang="zh-CN" sz="1600" i="1">
                                      <a:latin typeface="Cambria Math" panose="02040503050406030204" pitchFamily="18" charset="0"/>
                                    </a:rPr>
                                    <m:t>𝑄</m:t>
                                  </m:r>
                                </m:num>
                                <m:den>
                                  <m:sSub>
                                    <m:sSubPr>
                                      <m:ctrlPr>
                                        <a:rPr lang="zh-CN" altLang="zh-CN" sz="1600" i="1">
                                          <a:latin typeface="Cambria Math" panose="02040503050406030204" pitchFamily="18" charset="0"/>
                                        </a:rPr>
                                      </m:ctrlPr>
                                    </m:sSubPr>
                                    <m:e>
                                      <m:r>
                                        <a:rPr lang="en-US" altLang="zh-CN" sz="1600" i="1">
                                          <a:latin typeface="Cambria Math" panose="02040503050406030204" pitchFamily="18" charset="0"/>
                                        </a:rPr>
                                        <m:t>𝐿</m:t>
                                      </m:r>
                                    </m:e>
                                    <m:sub>
                                      <m:r>
                                        <a:rPr lang="en-US" altLang="zh-CN" sz="1600" i="1">
                                          <a:latin typeface="Cambria Math" panose="02040503050406030204" pitchFamily="18" charset="0"/>
                                        </a:rPr>
                                        <m:t>𝑥</m:t>
                                      </m:r>
                                    </m:sub>
                                  </m:sSub>
                                  <m:r>
                                    <a:rPr lang="en-US" altLang="zh-CN" sz="1600" i="1">
                                      <a:latin typeface="Cambria Math" panose="02040503050406030204" pitchFamily="18" charset="0"/>
                                    </a:rPr>
                                    <m:t>×</m:t>
                                  </m:r>
                                  <m:sSup>
                                    <m:sSupPr>
                                      <m:ctrlPr>
                                        <a:rPr lang="zh-CN" altLang="zh-CN" sz="1600" i="1">
                                          <a:latin typeface="Cambria Math" panose="02040503050406030204" pitchFamily="18" charset="0"/>
                                        </a:rPr>
                                      </m:ctrlPr>
                                    </m:sSupPr>
                                    <m:e>
                                      <m:r>
                                        <a:rPr lang="en-US" altLang="zh-CN" sz="1600" i="1">
                                          <a:latin typeface="Cambria Math" panose="02040503050406030204" pitchFamily="18" charset="0"/>
                                        </a:rPr>
                                        <m:t>𝑒</m:t>
                                      </m:r>
                                    </m:e>
                                    <m:sup>
                                      <m:r>
                                        <a:rPr lang="en-US" altLang="zh-CN" sz="1600" i="1">
                                          <a:latin typeface="Cambria Math" panose="02040503050406030204" pitchFamily="18" charset="0"/>
                                        </a:rPr>
                                        <m:t>(</m:t>
                                      </m:r>
                                      <m:sSub>
                                        <m:sSubPr>
                                          <m:ctrlPr>
                                            <a:rPr lang="zh-CN" altLang="zh-CN" sz="1600" i="1">
                                              <a:latin typeface="Cambria Math" panose="02040503050406030204" pitchFamily="18" charset="0"/>
                                            </a:rPr>
                                          </m:ctrlPr>
                                        </m:sSubPr>
                                        <m:e>
                                          <m:r>
                                            <a:rPr lang="en-US" altLang="zh-CN" sz="1600" i="1">
                                              <a:latin typeface="Cambria Math" panose="02040503050406030204" pitchFamily="18" charset="0"/>
                                            </a:rPr>
                                            <m:t>𝐿</m:t>
                                          </m:r>
                                        </m:e>
                                        <m:sub>
                                          <m:r>
                                            <a:rPr lang="en-US" altLang="zh-CN" sz="1600" i="1">
                                              <a:latin typeface="Cambria Math" panose="02040503050406030204" pitchFamily="18" charset="0"/>
                                            </a:rPr>
                                            <m:t>𝑥</m:t>
                                          </m:r>
                                        </m:sub>
                                      </m:sSub>
                                      <m:r>
                                        <a:rPr lang="en-US" altLang="zh-CN" sz="1600" i="1">
                                          <a:latin typeface="Cambria Math" panose="02040503050406030204" pitchFamily="18" charset="0"/>
                                        </a:rPr>
                                        <m:t>−</m:t>
                                      </m:r>
                                      <m:sSub>
                                        <m:sSubPr>
                                          <m:ctrlPr>
                                            <a:rPr lang="zh-CN" altLang="zh-CN" sz="1600" i="1">
                                              <a:latin typeface="Cambria Math" panose="02040503050406030204" pitchFamily="18" charset="0"/>
                                            </a:rPr>
                                          </m:ctrlPr>
                                        </m:sSubPr>
                                        <m:e>
                                          <m:r>
                                            <a:rPr lang="en-US" altLang="zh-CN" sz="1600" i="1">
                                              <a:latin typeface="Cambria Math" panose="02040503050406030204" pitchFamily="18" charset="0"/>
                                            </a:rPr>
                                            <m:t>𝐿</m:t>
                                          </m:r>
                                        </m:e>
                                        <m:sub>
                                          <m:r>
                                            <a:rPr lang="en-US" altLang="zh-CN" sz="1600" i="1">
                                              <a:latin typeface="Cambria Math" panose="02040503050406030204" pitchFamily="18" charset="0"/>
                                            </a:rPr>
                                            <m:t>𝑏𝑒𝑠𝑡</m:t>
                                          </m:r>
                                        </m:sub>
                                      </m:sSub>
                                      <m:r>
                                        <a:rPr lang="en-US" altLang="zh-CN" sz="1600" i="1">
                                          <a:latin typeface="Cambria Math" panose="02040503050406030204" pitchFamily="18" charset="0"/>
                                        </a:rPr>
                                        <m:t>)</m:t>
                                      </m:r>
                                    </m:sup>
                                  </m:sSup>
                                </m:den>
                              </m:f>
                              <m:r>
                                <a:rPr lang="en-US" altLang="zh-CN" sz="1600">
                                  <a:latin typeface="Cambria Math" panose="02040503050406030204" pitchFamily="18" charset="0"/>
                                </a:rPr>
                                <m:t>,  &amp;</m:t>
                              </m:r>
                              <m:r>
                                <a:rPr lang="zh-CN" altLang="zh-CN" sz="1600">
                                  <a:latin typeface="Cambria Math" panose="02040503050406030204" pitchFamily="18" charset="0"/>
                                </a:rPr>
                                <m:t>蚂蚁</m:t>
                              </m:r>
                              <m:r>
                                <a:rPr lang="en-US" altLang="zh-CN" sz="1600" i="1">
                                  <a:latin typeface="Cambria Math" panose="02040503050406030204" pitchFamily="18" charset="0"/>
                                </a:rPr>
                                <m:t>𝑥</m:t>
                              </m:r>
                              <m:r>
                                <a:rPr lang="zh-CN" altLang="zh-CN" sz="1600">
                                  <a:latin typeface="Cambria Math" panose="02040503050406030204" pitchFamily="18" charset="0"/>
                                </a:rPr>
                                <m:t>为最佳蚂蚁且</m:t>
                              </m:r>
                              <m:r>
                                <a:rPr lang="en-US" altLang="zh-CN" sz="1600" i="1">
                                  <a:latin typeface="Cambria Math" panose="02040503050406030204" pitchFamily="18" charset="0"/>
                                </a:rPr>
                                <m:t>(</m:t>
                              </m:r>
                              <m:r>
                                <a:rPr lang="en-US" altLang="zh-CN" sz="1600" i="1">
                                  <a:latin typeface="Cambria Math" panose="02040503050406030204" pitchFamily="18" charset="0"/>
                                </a:rPr>
                                <m:t>𝑖</m:t>
                              </m:r>
                              <m:r>
                                <a:rPr lang="en-US" altLang="zh-CN" sz="1600" i="1">
                                  <a:latin typeface="Cambria Math" panose="02040503050406030204" pitchFamily="18" charset="0"/>
                                </a:rPr>
                                <m:t>,</m:t>
                              </m:r>
                              <m:r>
                                <a:rPr lang="en-US" altLang="zh-CN" sz="1600" i="1">
                                  <a:latin typeface="Cambria Math" panose="02040503050406030204" pitchFamily="18" charset="0"/>
                                </a:rPr>
                                <m:t>𝑗</m:t>
                              </m:r>
                              <m:r>
                                <a:rPr lang="en-US" altLang="zh-CN" sz="1600" i="1">
                                  <a:latin typeface="Cambria Math" panose="02040503050406030204" pitchFamily="18" charset="0"/>
                                </a:rPr>
                                <m:t>)∈</m:t>
                              </m:r>
                              <m:sSub>
                                <m:sSubPr>
                                  <m:ctrlPr>
                                    <a:rPr lang="zh-CN" altLang="zh-CN" sz="1600" i="1">
                                      <a:latin typeface="Cambria Math" panose="02040503050406030204" pitchFamily="18" charset="0"/>
                                    </a:rPr>
                                  </m:ctrlPr>
                                </m:sSubPr>
                                <m:e>
                                  <m:r>
                                    <a:rPr lang="en-US" altLang="zh-CN" sz="1600" i="1">
                                      <a:latin typeface="Cambria Math" panose="02040503050406030204" pitchFamily="18" charset="0"/>
                                    </a:rPr>
                                    <m:t>𝐿</m:t>
                                  </m:r>
                                </m:e>
                                <m:sub>
                                  <m:r>
                                    <a:rPr lang="en-US" altLang="zh-CN" sz="1600" i="1">
                                      <a:latin typeface="Cambria Math" panose="02040503050406030204" pitchFamily="18" charset="0"/>
                                    </a:rPr>
                                    <m:t>𝑥</m:t>
                                  </m:r>
                                </m:sub>
                              </m:sSub>
                            </m:e>
                            <m:e>
                              <m:r>
                                <a:rPr lang="en-US" altLang="zh-CN" sz="1600" i="1">
                                  <a:latin typeface="Cambria Math" panose="02040503050406030204" pitchFamily="18" charset="0"/>
                                </a:rPr>
                                <m:t>0              </m:t>
                              </m:r>
                              <m:r>
                                <a:rPr lang="en-US" altLang="zh-CN" sz="1600">
                                  <a:latin typeface="Cambria Math" panose="02040503050406030204" pitchFamily="18" charset="0"/>
                                </a:rPr>
                                <m:t>,  &amp;</m:t>
                              </m:r>
                              <m:r>
                                <a:rPr lang="en-US" altLang="zh-CN" sz="1600" i="1">
                                  <a:latin typeface="Cambria Math" panose="02040503050406030204" pitchFamily="18" charset="0"/>
                                </a:rPr>
                                <m:t>𝑜𝑡h𝑒𝑟𝑤𝑖𝑠𝑒</m:t>
                              </m:r>
                            </m:e>
                          </m:eqArr>
                        </m:e>
                      </m:d>
                    </m:oMath>
                  </m:oMathPara>
                </a14:m>
                <a:endParaRPr lang="en-US" altLang="zh-CN" sz="1600" dirty="0"/>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在前</a:t>
                </a:r>
                <a:r>
                  <a:rPr lang="en-US" altLang="zh-CN" dirty="0">
                    <a:latin typeface="微软雅黑" panose="020B0503020204020204" pitchFamily="34" charset="-122"/>
                    <a:ea typeface="微软雅黑" panose="020B0503020204020204" pitchFamily="34" charset="-122"/>
                  </a:rPr>
                  <a:t>10%</a:t>
                </a:r>
                <a:r>
                  <a:rPr lang="zh-CN" altLang="en-US" dirty="0">
                    <a:latin typeface="微软雅黑" panose="020B0503020204020204" pitchFamily="34" charset="-122"/>
                    <a:ea typeface="微软雅黑" panose="020B0503020204020204" pitchFamily="34" charset="-122"/>
                  </a:rPr>
                  <a:t>的迭代次数中，均匀分布蚂蚁的位置</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在前</a:t>
                </a:r>
                <a:r>
                  <a:rPr lang="en-US" altLang="zh-CN" dirty="0">
                    <a:latin typeface="微软雅黑" panose="020B0503020204020204" pitchFamily="34" charset="-122"/>
                    <a:ea typeface="微软雅黑" panose="020B0503020204020204" pitchFamily="34" charset="-122"/>
                  </a:rPr>
                  <a:t>10%</a:t>
                </a:r>
                <a:r>
                  <a:rPr lang="zh-CN" altLang="en-US" dirty="0">
                    <a:latin typeface="微软雅黑" panose="020B0503020204020204" pitchFamily="34" charset="-122"/>
                    <a:ea typeface="微软雅黑" panose="020B0503020204020204" pitchFamily="34" charset="-122"/>
                  </a:rPr>
                  <a:t>的迭代次数中，忽略信息素的指引作用</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当蚂蚁的当前解时间大于全局最优解时，终止该蚂蚁的后续搜索</a:t>
                </a:r>
                <a:endParaRPr lang="en-US" altLang="zh-CN" dirty="0">
                  <a:latin typeface="微软雅黑" panose="020B0503020204020204" pitchFamily="34" charset="-122"/>
                  <a:ea typeface="微软雅黑" panose="020B0503020204020204" pitchFamily="34" charset="-122"/>
                </a:endParaRPr>
              </a:p>
            </p:txBody>
          </p:sp>
        </mc:Choice>
        <mc:Fallback xmlns="">
          <p:sp>
            <p:nvSpPr>
              <p:cNvPr id="13" name="矩形 12">
                <a:extLst>
                  <a:ext uri="{FF2B5EF4-FFF2-40B4-BE49-F238E27FC236}">
                    <a16:creationId xmlns:a16="http://schemas.microsoft.com/office/drawing/2014/main" id="{9273589F-967A-4814-ABC8-67E610339FDB}"/>
                  </a:ext>
                </a:extLst>
              </p:cNvPr>
              <p:cNvSpPr>
                <a:spLocks noRot="1" noChangeAspect="1" noMove="1" noResize="1" noEditPoints="1" noAdjustHandles="1" noChangeArrowheads="1" noChangeShapeType="1" noTextEdit="1"/>
              </p:cNvSpPr>
              <p:nvPr/>
            </p:nvSpPr>
            <p:spPr>
              <a:xfrm>
                <a:off x="431228" y="2412408"/>
                <a:ext cx="8781605" cy="3702296"/>
              </a:xfrm>
              <a:prstGeom prst="rect">
                <a:avLst/>
              </a:prstGeom>
              <a:blipFill>
                <a:blip r:embed="rId6"/>
                <a:stretch>
                  <a:fillRect l="-764" t="-988" b="-16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84348418"/>
      </p:ext>
    </p:extLst>
  </p:cSld>
  <p:clrMapOvr>
    <a:masterClrMapping/>
  </p:clrMapOvr>
  <mc:AlternateContent xmlns:mc="http://schemas.openxmlformats.org/markup-compatibility/2006">
    <mc:Choice xmlns:p14="http://schemas.microsoft.com/office/powerpoint/2010/main" Requires="p14">
      <p:transition p14:dur="0" advTm="64325"/>
    </mc:Choice>
    <mc:Fallback>
      <p:transition advTm="64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实验验证</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6800955"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四、柔性生产调度系统中的调度算法</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16" name="图片 15">
            <a:extLst>
              <a:ext uri="{FF2B5EF4-FFF2-40B4-BE49-F238E27FC236}">
                <a16:creationId xmlns:a16="http://schemas.microsoft.com/office/drawing/2014/main" id="{4C307975-E844-4CCB-B875-E67E1C9CAC4B}"/>
              </a:ext>
            </a:extLst>
          </p:cNvPr>
          <p:cNvPicPr>
            <a:picLocks noChangeAspect="1"/>
          </p:cNvPicPr>
          <p:nvPr/>
        </p:nvPicPr>
        <p:blipFill>
          <a:blip r:embed="rId6"/>
          <a:stretch>
            <a:fillRect/>
          </a:stretch>
        </p:blipFill>
        <p:spPr>
          <a:xfrm>
            <a:off x="1941711" y="1926640"/>
            <a:ext cx="6033864" cy="5146069"/>
          </a:xfrm>
          <a:prstGeom prst="rect">
            <a:avLst/>
          </a:prstGeom>
        </p:spPr>
      </p:pic>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400110"/>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从某</a:t>
            </a:r>
            <a:r>
              <a:rPr lang="zh-CN" altLang="zh-CN" dirty="0">
                <a:latin typeface="微软雅黑" panose="020B0503020204020204" pitchFamily="34" charset="-122"/>
                <a:ea typeface="微软雅黑" panose="020B0503020204020204" pitchFamily="34" charset="-122"/>
              </a:rPr>
              <a:t>航空发动机公司提取的</a:t>
            </a:r>
            <a:r>
              <a:rPr lang="en-US" altLang="zh-CN" dirty="0">
                <a:latin typeface="微软雅黑" panose="020B0503020204020204" pitchFamily="34" charset="-122"/>
                <a:ea typeface="微软雅黑" panose="020B0503020204020204" pitchFamily="34" charset="-122"/>
              </a:rPr>
              <a:t>6×10</a:t>
            </a:r>
            <a:r>
              <a:rPr lang="zh-CN" altLang="zh-CN" dirty="0">
                <a:latin typeface="微软雅黑" panose="020B0503020204020204" pitchFamily="34" charset="-122"/>
                <a:ea typeface="微软雅黑" panose="020B0503020204020204" pitchFamily="34" charset="-122"/>
              </a:rPr>
              <a:t>柔性生产调度实例</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76334703"/>
      </p:ext>
    </p:extLst>
  </p:cSld>
  <p:clrMapOvr>
    <a:masterClrMapping/>
  </p:clrMapOvr>
  <mc:AlternateContent xmlns:mc="http://schemas.openxmlformats.org/markup-compatibility/2006">
    <mc:Choice xmlns:p14="http://schemas.microsoft.com/office/powerpoint/2010/main" Requires="p14">
      <p:transition p14:dur="0" advTm="7342"/>
    </mc:Choice>
    <mc:Fallback>
      <p:transition advTm="7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实验验证</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6800955"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四、柔性生产调度系统中的调度算法</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17" name="图片 16">
            <a:extLst>
              <a:ext uri="{FF2B5EF4-FFF2-40B4-BE49-F238E27FC236}">
                <a16:creationId xmlns:a16="http://schemas.microsoft.com/office/drawing/2014/main" id="{D42100CD-E08B-4C94-92D4-4E298494F20B}"/>
              </a:ext>
            </a:extLst>
          </p:cNvPr>
          <p:cNvPicPr>
            <a:picLocks noChangeAspect="1"/>
          </p:cNvPicPr>
          <p:nvPr/>
        </p:nvPicPr>
        <p:blipFill>
          <a:blip r:embed="rId6"/>
          <a:stretch>
            <a:fillRect/>
          </a:stretch>
        </p:blipFill>
        <p:spPr>
          <a:xfrm>
            <a:off x="1831181" y="215900"/>
            <a:ext cx="5981700" cy="6800850"/>
          </a:xfrm>
          <a:prstGeom prst="rect">
            <a:avLst/>
          </a:prstGeom>
        </p:spPr>
      </p:pic>
    </p:spTree>
    <p:extLst>
      <p:ext uri="{BB962C8B-B14F-4D97-AF65-F5344CB8AC3E}">
        <p14:creationId xmlns:p14="http://schemas.microsoft.com/office/powerpoint/2010/main" val="2752363587"/>
      </p:ext>
    </p:extLst>
  </p:cSld>
  <p:clrMapOvr>
    <a:masterClrMapping/>
  </p:clrMapOvr>
  <mc:AlternateContent xmlns:mc="http://schemas.openxmlformats.org/markup-compatibility/2006">
    <mc:Choice xmlns:p14="http://schemas.microsoft.com/office/powerpoint/2010/main" Requires="p14">
      <p:transition p14:dur="0" advTm="4754"/>
    </mc:Choice>
    <mc:Fallback>
      <p:transition advTm="4754"/>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实验验证</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6800955"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四、柔性调度系统中的调度算法</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11" name="图片 10">
            <a:extLst>
              <a:ext uri="{FF2B5EF4-FFF2-40B4-BE49-F238E27FC236}">
                <a16:creationId xmlns:a16="http://schemas.microsoft.com/office/drawing/2014/main" id="{EDAAC27E-AE90-49FA-9004-F0E65F14D55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7575" y="1960141"/>
            <a:ext cx="8365748" cy="4650409"/>
          </a:xfrm>
          <a:prstGeom prst="rect">
            <a:avLst/>
          </a:prstGeom>
        </p:spPr>
      </p:pic>
    </p:spTree>
    <p:extLst>
      <p:ext uri="{BB962C8B-B14F-4D97-AF65-F5344CB8AC3E}">
        <p14:creationId xmlns:p14="http://schemas.microsoft.com/office/powerpoint/2010/main" val="3663246992"/>
      </p:ext>
    </p:extLst>
  </p:cSld>
  <p:clrMapOvr>
    <a:masterClrMapping/>
  </p:clrMapOvr>
  <mc:AlternateContent xmlns:mc="http://schemas.openxmlformats.org/markup-compatibility/2006">
    <mc:Choice xmlns:p14="http://schemas.microsoft.com/office/powerpoint/2010/main" Requires="p14">
      <p:transition p14:dur="0" advTm="25445"/>
    </mc:Choice>
    <mc:Fallback>
      <p:transition advTm="25445"/>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实验验证</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6800955"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四、柔性调度系统中的调度算法</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400110"/>
          </a:xfrm>
          <a:prstGeom prst="rect">
            <a:avLst/>
          </a:prstGeom>
        </p:spPr>
        <p:txBody>
          <a:bodyPr wrap="square">
            <a:spAutoFit/>
          </a:bodyPr>
          <a:lstStyle/>
          <a:p>
            <a:r>
              <a:rPr lang="zh-CN" altLang="en-US" sz="2000" dirty="0">
                <a:latin typeface="微软雅黑" panose="020B0503020204020204" pitchFamily="34" charset="-122"/>
                <a:ea typeface="微软雅黑" panose="020B0503020204020204" pitchFamily="34" charset="-122"/>
              </a:rPr>
              <a:t>结果对比：本研究的调度算法最优解为</a:t>
            </a:r>
            <a:r>
              <a:rPr lang="en-US" altLang="zh-CN" sz="2000" dirty="0">
                <a:latin typeface="微软雅黑" panose="020B0503020204020204" pitchFamily="34" charset="-122"/>
                <a:ea typeface="微软雅黑" panose="020B0503020204020204" pitchFamily="34" charset="-122"/>
              </a:rPr>
              <a:t>52</a:t>
            </a:r>
            <a:r>
              <a:rPr lang="zh-CN" altLang="en-US" sz="2000" dirty="0">
                <a:latin typeface="微软雅黑" panose="020B0503020204020204" pitchFamily="34" charset="-122"/>
                <a:ea typeface="微软雅黑" panose="020B0503020204020204" pitchFamily="34" charset="-122"/>
              </a:rPr>
              <a:t>，文献</a:t>
            </a:r>
            <a:r>
              <a:rPr lang="en-US" altLang="zh-CN" sz="2000" dirty="0">
                <a:latin typeface="微软雅黑" panose="020B0503020204020204" pitchFamily="34" charset="-122"/>
                <a:ea typeface="微软雅黑" panose="020B0503020204020204" pitchFamily="34" charset="-122"/>
              </a:rPr>
              <a:t>[48]</a:t>
            </a:r>
            <a:r>
              <a:rPr lang="zh-CN" altLang="en-US" sz="2000" dirty="0">
                <a:latin typeface="微软雅黑" panose="020B0503020204020204" pitchFamily="34" charset="-122"/>
                <a:ea typeface="微软雅黑" panose="020B0503020204020204" pitchFamily="34" charset="-122"/>
              </a:rPr>
              <a:t>的最优解为</a:t>
            </a:r>
            <a:r>
              <a:rPr lang="en-US" altLang="zh-CN" sz="2000" dirty="0">
                <a:latin typeface="微软雅黑" panose="020B0503020204020204" pitchFamily="34" charset="-122"/>
                <a:ea typeface="微软雅黑" panose="020B0503020204020204" pitchFamily="34" charset="-122"/>
              </a:rPr>
              <a:t>53</a:t>
            </a:r>
          </a:p>
        </p:txBody>
      </p:sp>
      <p:pic>
        <p:nvPicPr>
          <p:cNvPr id="12" name="图片 11">
            <a:extLst>
              <a:ext uri="{FF2B5EF4-FFF2-40B4-BE49-F238E27FC236}">
                <a16:creationId xmlns:a16="http://schemas.microsoft.com/office/drawing/2014/main" id="{073F19A5-507C-4960-AB7C-C2E46C1BFE1B}"/>
              </a:ext>
            </a:extLst>
          </p:cNvPr>
          <p:cNvPicPr/>
          <p:nvPr/>
        </p:nvPicPr>
        <p:blipFill>
          <a:blip r:embed="rId6"/>
          <a:stretch>
            <a:fillRect/>
          </a:stretch>
        </p:blipFill>
        <p:spPr>
          <a:xfrm>
            <a:off x="2805807" y="4624437"/>
            <a:ext cx="3600400" cy="2571629"/>
          </a:xfrm>
          <a:prstGeom prst="rect">
            <a:avLst/>
          </a:prstGeom>
        </p:spPr>
      </p:pic>
      <p:pic>
        <p:nvPicPr>
          <p:cNvPr id="13" name="图片 12" descr="C:\Users\Robot\Documents\Tencent Files\1067341215\Image\C2C\I0VMP}75CIIG~D9CT61~W[A.png">
            <a:extLst>
              <a:ext uri="{FF2B5EF4-FFF2-40B4-BE49-F238E27FC236}">
                <a16:creationId xmlns:a16="http://schemas.microsoft.com/office/drawing/2014/main" id="{B3FA2786-ADB7-4A12-A040-B9061D3887E0}"/>
              </a:ext>
            </a:extLst>
          </p:cNvPr>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96587" y="1436344"/>
            <a:ext cx="6800955" cy="3103883"/>
          </a:xfrm>
          <a:prstGeom prst="rect">
            <a:avLst/>
          </a:prstGeom>
          <a:noFill/>
          <a:ln>
            <a:noFill/>
          </a:ln>
        </p:spPr>
      </p:pic>
    </p:spTree>
    <p:extLst>
      <p:ext uri="{BB962C8B-B14F-4D97-AF65-F5344CB8AC3E}">
        <p14:creationId xmlns:p14="http://schemas.microsoft.com/office/powerpoint/2010/main" val="3026879402"/>
      </p:ext>
    </p:extLst>
  </p:cSld>
  <p:clrMapOvr>
    <a:masterClrMapping/>
  </p:clrMapOvr>
  <mc:AlternateContent xmlns:mc="http://schemas.openxmlformats.org/markup-compatibility/2006">
    <mc:Choice xmlns:p14="http://schemas.microsoft.com/office/powerpoint/2010/main" Requires="p14">
      <p:transition p14:dur="0" advTm="11243"/>
    </mc:Choice>
    <mc:Fallback>
      <p:transition advTm="11243"/>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实验验证</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6800955"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四、柔性调度系统中的调度算法</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400110"/>
          </a:xfrm>
          <a:prstGeom prst="rect">
            <a:avLst/>
          </a:prstGeom>
        </p:spPr>
        <p:txBody>
          <a:bodyPr wrap="square">
            <a:spAutoFit/>
          </a:bodyPr>
          <a:lstStyle/>
          <a:p>
            <a:r>
              <a:rPr lang="zh-CN" altLang="en-US" sz="2000" dirty="0">
                <a:latin typeface="微软雅黑" panose="020B0503020204020204" pitchFamily="34" charset="-122"/>
                <a:ea typeface="微软雅黑" panose="020B0503020204020204" pitchFamily="34" charset="-122"/>
              </a:rPr>
              <a:t>改进的蚁群算法与</a:t>
            </a:r>
            <a:r>
              <a:rPr lang="en-US" altLang="zh-CN" sz="2000" dirty="0">
                <a:latin typeface="微软雅黑" panose="020B0503020204020204" pitchFamily="34" charset="-122"/>
                <a:ea typeface="微软雅黑" panose="020B0503020204020204" pitchFamily="34" charset="-122"/>
              </a:rPr>
              <a:t>ACO</a:t>
            </a:r>
            <a:r>
              <a:rPr lang="zh-CN" altLang="en-US" sz="2000" dirty="0">
                <a:latin typeface="微软雅黑" panose="020B0503020204020204" pitchFamily="34" charset="-122"/>
                <a:ea typeface="微软雅黑" panose="020B0503020204020204" pitchFamily="34" charset="-122"/>
              </a:rPr>
              <a:t>的对比结果：</a:t>
            </a:r>
            <a:endParaRPr lang="en-US" altLang="zh-CN" sz="2000"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02DD9E04-606D-49CC-9E8A-360377B72818}"/>
              </a:ext>
            </a:extLst>
          </p:cNvPr>
          <p:cNvPicPr>
            <a:picLocks noChangeAspect="1"/>
          </p:cNvPicPr>
          <p:nvPr/>
        </p:nvPicPr>
        <p:blipFill>
          <a:blip r:embed="rId6"/>
          <a:stretch>
            <a:fillRect/>
          </a:stretch>
        </p:blipFill>
        <p:spPr>
          <a:xfrm>
            <a:off x="1509663" y="2176162"/>
            <a:ext cx="6990691" cy="1230056"/>
          </a:xfrm>
          <a:prstGeom prst="rect">
            <a:avLst/>
          </a:prstGeom>
        </p:spPr>
      </p:pic>
      <p:pic>
        <p:nvPicPr>
          <p:cNvPr id="15" name="图片 14" descr="C:\Users\Robot\Documents\Tencent Files\1067341215\Image\C2C\_GC%_8UUP}R($_J5A%}]9TR.png">
            <a:extLst>
              <a:ext uri="{FF2B5EF4-FFF2-40B4-BE49-F238E27FC236}">
                <a16:creationId xmlns:a16="http://schemas.microsoft.com/office/drawing/2014/main" id="{7CBBADE6-2027-453B-9739-6DCD627BED89}"/>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1149623" y="3544317"/>
            <a:ext cx="7344816" cy="3480837"/>
          </a:xfrm>
          <a:prstGeom prst="rect">
            <a:avLst/>
          </a:prstGeom>
          <a:noFill/>
          <a:ln>
            <a:noFill/>
          </a:ln>
        </p:spPr>
      </p:pic>
    </p:spTree>
    <p:extLst>
      <p:ext uri="{BB962C8B-B14F-4D97-AF65-F5344CB8AC3E}">
        <p14:creationId xmlns:p14="http://schemas.microsoft.com/office/powerpoint/2010/main" val="888397322"/>
      </p:ext>
    </p:extLst>
  </p:cSld>
  <p:clrMapOvr>
    <a:masterClrMapping/>
  </p:clrMapOvr>
  <mc:AlternateContent xmlns:mc="http://schemas.openxmlformats.org/markup-compatibility/2006">
    <mc:Choice xmlns:p14="http://schemas.microsoft.com/office/powerpoint/2010/main" Requires="p14">
      <p:transition p14:dur="0" advTm="26079"/>
    </mc:Choice>
    <mc:Fallback>
      <p:transition advTm="26079"/>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48"/>
          <p:cNvSpPr txBox="1"/>
          <p:nvPr/>
        </p:nvSpPr>
        <p:spPr>
          <a:xfrm>
            <a:off x="3669903" y="2064015"/>
            <a:ext cx="4536504" cy="1477328"/>
          </a:xfrm>
          <a:prstGeom prst="rect">
            <a:avLst/>
          </a:prstGeom>
          <a:noFill/>
        </p:spPr>
        <p:txBody>
          <a:bodyPr wrap="square" lIns="0" tIns="0" rIns="0" bIns="0" rtlCol="0">
            <a:spAutoFit/>
          </a:bodyPr>
          <a:lstStyle/>
          <a:p>
            <a:pPr algn="ctr"/>
            <a:r>
              <a:rPr lang="zh-CN" altLang="en-US" sz="4800" b="1" dirty="0">
                <a:solidFill>
                  <a:schemeClr val="accent1"/>
                </a:solidFill>
                <a:latin typeface="微软雅黑" panose="020B0503020204020204" pitchFamily="34" charset="-122"/>
                <a:ea typeface="微软雅黑" panose="020B0503020204020204" pitchFamily="34" charset="-122"/>
                <a:cs typeface="+mn-ea"/>
                <a:sym typeface="+mn-lt"/>
              </a:rPr>
              <a:t>柔性生产动态调度系统实现</a:t>
            </a:r>
            <a:endParaRPr lang="en-GB" altLang="zh-CN" sz="48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15" name="矩形 259"/>
          <p:cNvSpPr>
            <a:spLocks noChangeArrowheads="1"/>
          </p:cNvSpPr>
          <p:nvPr/>
        </p:nvSpPr>
        <p:spPr bwMode="auto">
          <a:xfrm>
            <a:off x="1653679" y="1960141"/>
            <a:ext cx="1787545" cy="1685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0350" cap="all" spc="225" dirty="0">
                <a:solidFill>
                  <a:schemeClr val="accent1"/>
                </a:solidFill>
                <a:latin typeface="Impact" panose="020B0806030902050204" pitchFamily="34" charset="0"/>
                <a:cs typeface="Arial" panose="020B0604020202020204" pitchFamily="34" charset="0"/>
              </a:rPr>
              <a:t>05</a:t>
            </a:r>
            <a:endParaRPr lang="zh-CN" altLang="en-US" sz="10350" cap="all" spc="225" dirty="0">
              <a:solidFill>
                <a:schemeClr val="accent1"/>
              </a:solidFill>
              <a:latin typeface="Impact" panose="020B0806030902050204" pitchFamily="34" charset="0"/>
              <a:cs typeface="Arial" panose="020B0604020202020204" pitchFamily="34" charset="0"/>
            </a:endParaRPr>
          </a:p>
        </p:txBody>
      </p:sp>
      <p:sp>
        <p:nvSpPr>
          <p:cNvPr id="6" name="Freeform 6"/>
          <p:cNvSpPr>
            <a:spLocks/>
          </p:cNvSpPr>
          <p:nvPr/>
        </p:nvSpPr>
        <p:spPr bwMode="auto">
          <a:xfrm>
            <a:off x="265" y="4952514"/>
            <a:ext cx="9643533" cy="1376054"/>
          </a:xfrm>
          <a:custGeom>
            <a:avLst/>
            <a:gdLst>
              <a:gd name="T0" fmla="*/ 1115 w 5702"/>
              <a:gd name="T1" fmla="*/ 0 h 1219"/>
              <a:gd name="T2" fmla="*/ 1277 w 5702"/>
              <a:gd name="T3" fmla="*/ 0 h 1219"/>
              <a:gd name="T4" fmla="*/ 1428 w 5702"/>
              <a:gd name="T5" fmla="*/ 2 h 1219"/>
              <a:gd name="T6" fmla="*/ 1569 w 5702"/>
              <a:gd name="T7" fmla="*/ 2 h 1219"/>
              <a:gd name="T8" fmla="*/ 1698 w 5702"/>
              <a:gd name="T9" fmla="*/ 4 h 1219"/>
              <a:gd name="T10" fmla="*/ 1816 w 5702"/>
              <a:gd name="T11" fmla="*/ 6 h 1219"/>
              <a:gd name="T12" fmla="*/ 1922 w 5702"/>
              <a:gd name="T13" fmla="*/ 7 h 1219"/>
              <a:gd name="T14" fmla="*/ 2018 w 5702"/>
              <a:gd name="T15" fmla="*/ 11 h 1219"/>
              <a:gd name="T16" fmla="*/ 2102 w 5702"/>
              <a:gd name="T17" fmla="*/ 14 h 1219"/>
              <a:gd name="T18" fmla="*/ 2201 w 5702"/>
              <a:gd name="T19" fmla="*/ 20 h 1219"/>
              <a:gd name="T20" fmla="*/ 2293 w 5702"/>
              <a:gd name="T21" fmla="*/ 32 h 1219"/>
              <a:gd name="T22" fmla="*/ 2375 w 5702"/>
              <a:gd name="T23" fmla="*/ 46 h 1219"/>
              <a:gd name="T24" fmla="*/ 2452 w 5702"/>
              <a:gd name="T25" fmla="*/ 63 h 1219"/>
              <a:gd name="T26" fmla="*/ 2518 w 5702"/>
              <a:gd name="T27" fmla="*/ 84 h 1219"/>
              <a:gd name="T28" fmla="*/ 2579 w 5702"/>
              <a:gd name="T29" fmla="*/ 107 h 1219"/>
              <a:gd name="T30" fmla="*/ 2633 w 5702"/>
              <a:gd name="T31" fmla="*/ 131 h 1219"/>
              <a:gd name="T32" fmla="*/ 2680 w 5702"/>
              <a:gd name="T33" fmla="*/ 157 h 1219"/>
              <a:gd name="T34" fmla="*/ 2722 w 5702"/>
              <a:gd name="T35" fmla="*/ 185 h 1219"/>
              <a:gd name="T36" fmla="*/ 2756 w 5702"/>
              <a:gd name="T37" fmla="*/ 213 h 1219"/>
              <a:gd name="T38" fmla="*/ 2788 w 5702"/>
              <a:gd name="T39" fmla="*/ 241 h 1219"/>
              <a:gd name="T40" fmla="*/ 2812 w 5702"/>
              <a:gd name="T41" fmla="*/ 269 h 1219"/>
              <a:gd name="T42" fmla="*/ 2835 w 5702"/>
              <a:gd name="T43" fmla="*/ 295 h 1219"/>
              <a:gd name="T44" fmla="*/ 2852 w 5702"/>
              <a:gd name="T45" fmla="*/ 319 h 1219"/>
              <a:gd name="T46" fmla="*/ 2868 w 5702"/>
              <a:gd name="T47" fmla="*/ 295 h 1219"/>
              <a:gd name="T48" fmla="*/ 2891 w 5702"/>
              <a:gd name="T49" fmla="*/ 269 h 1219"/>
              <a:gd name="T50" fmla="*/ 2915 w 5702"/>
              <a:gd name="T51" fmla="*/ 241 h 1219"/>
              <a:gd name="T52" fmla="*/ 2946 w 5702"/>
              <a:gd name="T53" fmla="*/ 213 h 1219"/>
              <a:gd name="T54" fmla="*/ 2981 w 5702"/>
              <a:gd name="T55" fmla="*/ 185 h 1219"/>
              <a:gd name="T56" fmla="*/ 3023 w 5702"/>
              <a:gd name="T57" fmla="*/ 157 h 1219"/>
              <a:gd name="T58" fmla="*/ 3070 w 5702"/>
              <a:gd name="T59" fmla="*/ 131 h 1219"/>
              <a:gd name="T60" fmla="*/ 3124 w 5702"/>
              <a:gd name="T61" fmla="*/ 107 h 1219"/>
              <a:gd name="T62" fmla="*/ 3185 w 5702"/>
              <a:gd name="T63" fmla="*/ 84 h 1219"/>
              <a:gd name="T64" fmla="*/ 3253 w 5702"/>
              <a:gd name="T65" fmla="*/ 63 h 1219"/>
              <a:gd name="T66" fmla="*/ 3328 w 5702"/>
              <a:gd name="T67" fmla="*/ 46 h 1219"/>
              <a:gd name="T68" fmla="*/ 3409 w 5702"/>
              <a:gd name="T69" fmla="*/ 32 h 1219"/>
              <a:gd name="T70" fmla="*/ 3502 w 5702"/>
              <a:gd name="T71" fmla="*/ 20 h 1219"/>
              <a:gd name="T72" fmla="*/ 3601 w 5702"/>
              <a:gd name="T73" fmla="*/ 14 h 1219"/>
              <a:gd name="T74" fmla="*/ 3684 w 5702"/>
              <a:gd name="T75" fmla="*/ 11 h 1219"/>
              <a:gd name="T76" fmla="*/ 3780 w 5702"/>
              <a:gd name="T77" fmla="*/ 7 h 1219"/>
              <a:gd name="T78" fmla="*/ 3886 w 5702"/>
              <a:gd name="T79" fmla="*/ 6 h 1219"/>
              <a:gd name="T80" fmla="*/ 4005 w 5702"/>
              <a:gd name="T81" fmla="*/ 4 h 1219"/>
              <a:gd name="T82" fmla="*/ 4134 w 5702"/>
              <a:gd name="T83" fmla="*/ 2 h 1219"/>
              <a:gd name="T84" fmla="*/ 4275 w 5702"/>
              <a:gd name="T85" fmla="*/ 2 h 1219"/>
              <a:gd name="T86" fmla="*/ 4426 w 5702"/>
              <a:gd name="T87" fmla="*/ 0 h 1219"/>
              <a:gd name="T88" fmla="*/ 4588 w 5702"/>
              <a:gd name="T89" fmla="*/ 0 h 1219"/>
              <a:gd name="T90" fmla="*/ 4799 w 5702"/>
              <a:gd name="T91" fmla="*/ 0 h 1219"/>
              <a:gd name="T92" fmla="*/ 4999 w 5702"/>
              <a:gd name="T93" fmla="*/ 2 h 1219"/>
              <a:gd name="T94" fmla="*/ 5189 w 5702"/>
              <a:gd name="T95" fmla="*/ 4 h 1219"/>
              <a:gd name="T96" fmla="*/ 5368 w 5702"/>
              <a:gd name="T97" fmla="*/ 6 h 1219"/>
              <a:gd name="T98" fmla="*/ 5541 w 5702"/>
              <a:gd name="T99" fmla="*/ 7 h 1219"/>
              <a:gd name="T100" fmla="*/ 5702 w 5702"/>
              <a:gd name="T101" fmla="*/ 9 h 1219"/>
              <a:gd name="T102" fmla="*/ 5702 w 5702"/>
              <a:gd name="T103" fmla="*/ 1219 h 1219"/>
              <a:gd name="T104" fmla="*/ 0 w 5702"/>
              <a:gd name="T105" fmla="*/ 1219 h 1219"/>
              <a:gd name="T106" fmla="*/ 0 w 5702"/>
              <a:gd name="T107" fmla="*/ 9 h 1219"/>
              <a:gd name="T108" fmla="*/ 164 w 5702"/>
              <a:gd name="T109" fmla="*/ 7 h 1219"/>
              <a:gd name="T110" fmla="*/ 335 w 5702"/>
              <a:gd name="T111" fmla="*/ 6 h 1219"/>
              <a:gd name="T112" fmla="*/ 514 w 5702"/>
              <a:gd name="T113" fmla="*/ 4 h 1219"/>
              <a:gd name="T114" fmla="*/ 704 w 5702"/>
              <a:gd name="T115" fmla="*/ 2 h 1219"/>
              <a:gd name="T116" fmla="*/ 904 w 5702"/>
              <a:gd name="T117" fmla="*/ 0 h 1219"/>
              <a:gd name="T118" fmla="*/ 1115 w 5702"/>
              <a:gd name="T119" fmla="*/ 0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2" h="1219">
                <a:moveTo>
                  <a:pt x="1115" y="0"/>
                </a:moveTo>
                <a:lnTo>
                  <a:pt x="1277" y="0"/>
                </a:lnTo>
                <a:lnTo>
                  <a:pt x="1428" y="2"/>
                </a:lnTo>
                <a:lnTo>
                  <a:pt x="1569" y="2"/>
                </a:lnTo>
                <a:lnTo>
                  <a:pt x="1698" y="4"/>
                </a:lnTo>
                <a:lnTo>
                  <a:pt x="1816" y="6"/>
                </a:lnTo>
                <a:lnTo>
                  <a:pt x="1922" y="7"/>
                </a:lnTo>
                <a:lnTo>
                  <a:pt x="2018" y="11"/>
                </a:lnTo>
                <a:lnTo>
                  <a:pt x="2102" y="14"/>
                </a:lnTo>
                <a:lnTo>
                  <a:pt x="2201" y="20"/>
                </a:lnTo>
                <a:lnTo>
                  <a:pt x="2293" y="32"/>
                </a:lnTo>
                <a:lnTo>
                  <a:pt x="2375" y="46"/>
                </a:lnTo>
                <a:lnTo>
                  <a:pt x="2452" y="63"/>
                </a:lnTo>
                <a:lnTo>
                  <a:pt x="2518" y="84"/>
                </a:lnTo>
                <a:lnTo>
                  <a:pt x="2579" y="107"/>
                </a:lnTo>
                <a:lnTo>
                  <a:pt x="2633" y="131"/>
                </a:lnTo>
                <a:lnTo>
                  <a:pt x="2680" y="157"/>
                </a:lnTo>
                <a:lnTo>
                  <a:pt x="2722" y="185"/>
                </a:lnTo>
                <a:lnTo>
                  <a:pt x="2756" y="213"/>
                </a:lnTo>
                <a:lnTo>
                  <a:pt x="2788" y="241"/>
                </a:lnTo>
                <a:lnTo>
                  <a:pt x="2812" y="269"/>
                </a:lnTo>
                <a:lnTo>
                  <a:pt x="2835" y="295"/>
                </a:lnTo>
                <a:lnTo>
                  <a:pt x="2852" y="319"/>
                </a:lnTo>
                <a:lnTo>
                  <a:pt x="2868" y="295"/>
                </a:lnTo>
                <a:lnTo>
                  <a:pt x="2891" y="269"/>
                </a:lnTo>
                <a:lnTo>
                  <a:pt x="2915" y="241"/>
                </a:lnTo>
                <a:lnTo>
                  <a:pt x="2946" y="213"/>
                </a:lnTo>
                <a:lnTo>
                  <a:pt x="2981" y="185"/>
                </a:lnTo>
                <a:lnTo>
                  <a:pt x="3023" y="157"/>
                </a:lnTo>
                <a:lnTo>
                  <a:pt x="3070" y="131"/>
                </a:lnTo>
                <a:lnTo>
                  <a:pt x="3124" y="107"/>
                </a:lnTo>
                <a:lnTo>
                  <a:pt x="3185" y="84"/>
                </a:lnTo>
                <a:lnTo>
                  <a:pt x="3253" y="63"/>
                </a:lnTo>
                <a:lnTo>
                  <a:pt x="3328" y="46"/>
                </a:lnTo>
                <a:lnTo>
                  <a:pt x="3409" y="32"/>
                </a:lnTo>
                <a:lnTo>
                  <a:pt x="3502" y="20"/>
                </a:lnTo>
                <a:lnTo>
                  <a:pt x="3601" y="14"/>
                </a:lnTo>
                <a:lnTo>
                  <a:pt x="3684" y="11"/>
                </a:lnTo>
                <a:lnTo>
                  <a:pt x="3780" y="7"/>
                </a:lnTo>
                <a:lnTo>
                  <a:pt x="3886" y="6"/>
                </a:lnTo>
                <a:lnTo>
                  <a:pt x="4005" y="4"/>
                </a:lnTo>
                <a:lnTo>
                  <a:pt x="4134" y="2"/>
                </a:lnTo>
                <a:lnTo>
                  <a:pt x="4275" y="2"/>
                </a:lnTo>
                <a:lnTo>
                  <a:pt x="4426" y="0"/>
                </a:lnTo>
                <a:lnTo>
                  <a:pt x="4588" y="0"/>
                </a:lnTo>
                <a:lnTo>
                  <a:pt x="4799" y="0"/>
                </a:lnTo>
                <a:lnTo>
                  <a:pt x="4999" y="2"/>
                </a:lnTo>
                <a:lnTo>
                  <a:pt x="5189" y="4"/>
                </a:lnTo>
                <a:lnTo>
                  <a:pt x="5368" y="6"/>
                </a:lnTo>
                <a:lnTo>
                  <a:pt x="5541" y="7"/>
                </a:lnTo>
                <a:lnTo>
                  <a:pt x="5702" y="9"/>
                </a:lnTo>
                <a:lnTo>
                  <a:pt x="5702" y="1219"/>
                </a:lnTo>
                <a:lnTo>
                  <a:pt x="0" y="1219"/>
                </a:lnTo>
                <a:lnTo>
                  <a:pt x="0" y="9"/>
                </a:lnTo>
                <a:lnTo>
                  <a:pt x="164" y="7"/>
                </a:lnTo>
                <a:lnTo>
                  <a:pt x="335" y="6"/>
                </a:lnTo>
                <a:lnTo>
                  <a:pt x="514" y="4"/>
                </a:lnTo>
                <a:lnTo>
                  <a:pt x="704" y="2"/>
                </a:lnTo>
                <a:lnTo>
                  <a:pt x="904" y="0"/>
                </a:lnTo>
                <a:lnTo>
                  <a:pt x="1115"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7" name="Freeform 7"/>
          <p:cNvSpPr>
            <a:spLocks/>
          </p:cNvSpPr>
          <p:nvPr/>
        </p:nvSpPr>
        <p:spPr bwMode="auto">
          <a:xfrm>
            <a:off x="265" y="4750451"/>
            <a:ext cx="9643533" cy="444763"/>
          </a:xfrm>
          <a:custGeom>
            <a:avLst/>
            <a:gdLst>
              <a:gd name="T0" fmla="*/ 1184 w 5702"/>
              <a:gd name="T1" fmla="*/ 0 h 394"/>
              <a:gd name="T2" fmla="*/ 1492 w 5702"/>
              <a:gd name="T3" fmla="*/ 2 h 394"/>
              <a:gd name="T4" fmla="*/ 1754 w 5702"/>
              <a:gd name="T5" fmla="*/ 5 h 394"/>
              <a:gd name="T6" fmla="*/ 1968 w 5702"/>
              <a:gd name="T7" fmla="*/ 11 h 394"/>
              <a:gd name="T8" fmla="*/ 2156 w 5702"/>
              <a:gd name="T9" fmla="*/ 19 h 394"/>
              <a:gd name="T10" fmla="*/ 2333 w 5702"/>
              <a:gd name="T11" fmla="*/ 42 h 394"/>
              <a:gd name="T12" fmla="*/ 2480 w 5702"/>
              <a:gd name="T13" fmla="*/ 78 h 394"/>
              <a:gd name="T14" fmla="*/ 2598 w 5702"/>
              <a:gd name="T15" fmla="*/ 122 h 394"/>
              <a:gd name="T16" fmla="*/ 2690 w 5702"/>
              <a:gd name="T17" fmla="*/ 172 h 394"/>
              <a:gd name="T18" fmla="*/ 2763 w 5702"/>
              <a:gd name="T19" fmla="*/ 225 h 394"/>
              <a:gd name="T20" fmla="*/ 2816 w 5702"/>
              <a:gd name="T21" fmla="*/ 277 h 394"/>
              <a:gd name="T22" fmla="*/ 2852 w 5702"/>
              <a:gd name="T23" fmla="*/ 326 h 394"/>
              <a:gd name="T24" fmla="*/ 2887 w 5702"/>
              <a:gd name="T25" fmla="*/ 277 h 394"/>
              <a:gd name="T26" fmla="*/ 2939 w 5702"/>
              <a:gd name="T27" fmla="*/ 225 h 394"/>
              <a:gd name="T28" fmla="*/ 3012 w 5702"/>
              <a:gd name="T29" fmla="*/ 172 h 394"/>
              <a:gd name="T30" fmla="*/ 3105 w 5702"/>
              <a:gd name="T31" fmla="*/ 122 h 394"/>
              <a:gd name="T32" fmla="*/ 3223 w 5702"/>
              <a:gd name="T33" fmla="*/ 78 h 394"/>
              <a:gd name="T34" fmla="*/ 3369 w 5702"/>
              <a:gd name="T35" fmla="*/ 42 h 394"/>
              <a:gd name="T36" fmla="*/ 3547 w 5702"/>
              <a:gd name="T37" fmla="*/ 19 h 394"/>
              <a:gd name="T38" fmla="*/ 3735 w 5702"/>
              <a:gd name="T39" fmla="*/ 11 h 394"/>
              <a:gd name="T40" fmla="*/ 3949 w 5702"/>
              <a:gd name="T41" fmla="*/ 5 h 394"/>
              <a:gd name="T42" fmla="*/ 4210 w 5702"/>
              <a:gd name="T43" fmla="*/ 2 h 394"/>
              <a:gd name="T44" fmla="*/ 4519 w 5702"/>
              <a:gd name="T45" fmla="*/ 0 h 394"/>
              <a:gd name="T46" fmla="*/ 4907 w 5702"/>
              <a:gd name="T47" fmla="*/ 0 h 394"/>
              <a:gd name="T48" fmla="*/ 5318 w 5702"/>
              <a:gd name="T49" fmla="*/ 2 h 394"/>
              <a:gd name="T50" fmla="*/ 5702 w 5702"/>
              <a:gd name="T51" fmla="*/ 5 h 394"/>
              <a:gd name="T52" fmla="*/ 5513 w 5702"/>
              <a:gd name="T53" fmla="*/ 72 h 394"/>
              <a:gd name="T54" fmla="*/ 5116 w 5702"/>
              <a:gd name="T55" fmla="*/ 70 h 394"/>
              <a:gd name="T56" fmla="*/ 4689 w 5702"/>
              <a:gd name="T57" fmla="*/ 68 h 394"/>
              <a:gd name="T58" fmla="*/ 4358 w 5702"/>
              <a:gd name="T59" fmla="*/ 70 h 394"/>
              <a:gd name="T60" fmla="*/ 4073 w 5702"/>
              <a:gd name="T61" fmla="*/ 72 h 394"/>
              <a:gd name="T62" fmla="*/ 3836 w 5702"/>
              <a:gd name="T63" fmla="*/ 75 h 394"/>
              <a:gd name="T64" fmla="*/ 3648 w 5702"/>
              <a:gd name="T65" fmla="*/ 80 h 394"/>
              <a:gd name="T66" fmla="*/ 3455 w 5702"/>
              <a:gd name="T67" fmla="*/ 98 h 394"/>
              <a:gd name="T68" fmla="*/ 3293 w 5702"/>
              <a:gd name="T69" fmla="*/ 127 h 394"/>
              <a:gd name="T70" fmla="*/ 3162 w 5702"/>
              <a:gd name="T71" fmla="*/ 167 h 394"/>
              <a:gd name="T72" fmla="*/ 3056 w 5702"/>
              <a:gd name="T73" fmla="*/ 214 h 394"/>
              <a:gd name="T74" fmla="*/ 2974 w 5702"/>
              <a:gd name="T75" fmla="*/ 266 h 394"/>
              <a:gd name="T76" fmla="*/ 2911 w 5702"/>
              <a:gd name="T77" fmla="*/ 320 h 394"/>
              <a:gd name="T78" fmla="*/ 2868 w 5702"/>
              <a:gd name="T79" fmla="*/ 371 h 394"/>
              <a:gd name="T80" fmla="*/ 2835 w 5702"/>
              <a:gd name="T81" fmla="*/ 371 h 394"/>
              <a:gd name="T82" fmla="*/ 2791 w 5702"/>
              <a:gd name="T83" fmla="*/ 320 h 394"/>
              <a:gd name="T84" fmla="*/ 2730 w 5702"/>
              <a:gd name="T85" fmla="*/ 266 h 394"/>
              <a:gd name="T86" fmla="*/ 2647 w 5702"/>
              <a:gd name="T87" fmla="*/ 214 h 394"/>
              <a:gd name="T88" fmla="*/ 2542 w 5702"/>
              <a:gd name="T89" fmla="*/ 167 h 394"/>
              <a:gd name="T90" fmla="*/ 2410 w 5702"/>
              <a:gd name="T91" fmla="*/ 127 h 394"/>
              <a:gd name="T92" fmla="*/ 2248 w 5702"/>
              <a:gd name="T93" fmla="*/ 98 h 394"/>
              <a:gd name="T94" fmla="*/ 2055 w 5702"/>
              <a:gd name="T95" fmla="*/ 80 h 394"/>
              <a:gd name="T96" fmla="*/ 1867 w 5702"/>
              <a:gd name="T97" fmla="*/ 75 h 394"/>
              <a:gd name="T98" fmla="*/ 1630 w 5702"/>
              <a:gd name="T99" fmla="*/ 72 h 394"/>
              <a:gd name="T100" fmla="*/ 1344 w 5702"/>
              <a:gd name="T101" fmla="*/ 70 h 394"/>
              <a:gd name="T102" fmla="*/ 1014 w 5702"/>
              <a:gd name="T103" fmla="*/ 68 h 394"/>
              <a:gd name="T104" fmla="*/ 587 w 5702"/>
              <a:gd name="T105" fmla="*/ 70 h 394"/>
              <a:gd name="T106" fmla="*/ 190 w 5702"/>
              <a:gd name="T107" fmla="*/ 72 h 394"/>
              <a:gd name="T108" fmla="*/ 0 w 5702"/>
              <a:gd name="T109" fmla="*/ 5 h 394"/>
              <a:gd name="T110" fmla="*/ 385 w 5702"/>
              <a:gd name="T111" fmla="*/ 2 h 394"/>
              <a:gd name="T112" fmla="*/ 796 w 5702"/>
              <a:gd name="T113"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02" h="394">
                <a:moveTo>
                  <a:pt x="1014" y="0"/>
                </a:moveTo>
                <a:lnTo>
                  <a:pt x="1184" y="0"/>
                </a:lnTo>
                <a:lnTo>
                  <a:pt x="1344" y="0"/>
                </a:lnTo>
                <a:lnTo>
                  <a:pt x="1492" y="2"/>
                </a:lnTo>
                <a:lnTo>
                  <a:pt x="1630" y="4"/>
                </a:lnTo>
                <a:lnTo>
                  <a:pt x="1754" y="5"/>
                </a:lnTo>
                <a:lnTo>
                  <a:pt x="1867" y="7"/>
                </a:lnTo>
                <a:lnTo>
                  <a:pt x="1968" y="11"/>
                </a:lnTo>
                <a:lnTo>
                  <a:pt x="2055" y="12"/>
                </a:lnTo>
                <a:lnTo>
                  <a:pt x="2156" y="19"/>
                </a:lnTo>
                <a:lnTo>
                  <a:pt x="2248" y="30"/>
                </a:lnTo>
                <a:lnTo>
                  <a:pt x="2333" y="42"/>
                </a:lnTo>
                <a:lnTo>
                  <a:pt x="2410" y="59"/>
                </a:lnTo>
                <a:lnTo>
                  <a:pt x="2480" y="78"/>
                </a:lnTo>
                <a:lnTo>
                  <a:pt x="2542" y="99"/>
                </a:lnTo>
                <a:lnTo>
                  <a:pt x="2598" y="122"/>
                </a:lnTo>
                <a:lnTo>
                  <a:pt x="2647" y="146"/>
                </a:lnTo>
                <a:lnTo>
                  <a:pt x="2690" y="172"/>
                </a:lnTo>
                <a:lnTo>
                  <a:pt x="2730" y="199"/>
                </a:lnTo>
                <a:lnTo>
                  <a:pt x="2763" y="225"/>
                </a:lnTo>
                <a:lnTo>
                  <a:pt x="2791" y="253"/>
                </a:lnTo>
                <a:lnTo>
                  <a:pt x="2816" y="277"/>
                </a:lnTo>
                <a:lnTo>
                  <a:pt x="2835" y="303"/>
                </a:lnTo>
                <a:lnTo>
                  <a:pt x="2852" y="326"/>
                </a:lnTo>
                <a:lnTo>
                  <a:pt x="2868" y="303"/>
                </a:lnTo>
                <a:lnTo>
                  <a:pt x="2887" y="277"/>
                </a:lnTo>
                <a:lnTo>
                  <a:pt x="2911" y="253"/>
                </a:lnTo>
                <a:lnTo>
                  <a:pt x="2939" y="225"/>
                </a:lnTo>
                <a:lnTo>
                  <a:pt x="2974" y="199"/>
                </a:lnTo>
                <a:lnTo>
                  <a:pt x="3012" y="172"/>
                </a:lnTo>
                <a:lnTo>
                  <a:pt x="3056" y="146"/>
                </a:lnTo>
                <a:lnTo>
                  <a:pt x="3105" y="122"/>
                </a:lnTo>
                <a:lnTo>
                  <a:pt x="3162" y="99"/>
                </a:lnTo>
                <a:lnTo>
                  <a:pt x="3223" y="78"/>
                </a:lnTo>
                <a:lnTo>
                  <a:pt x="3293" y="59"/>
                </a:lnTo>
                <a:lnTo>
                  <a:pt x="3369" y="42"/>
                </a:lnTo>
                <a:lnTo>
                  <a:pt x="3455" y="30"/>
                </a:lnTo>
                <a:lnTo>
                  <a:pt x="3547" y="19"/>
                </a:lnTo>
                <a:lnTo>
                  <a:pt x="3648" y="12"/>
                </a:lnTo>
                <a:lnTo>
                  <a:pt x="3735" y="11"/>
                </a:lnTo>
                <a:lnTo>
                  <a:pt x="3836" y="7"/>
                </a:lnTo>
                <a:lnTo>
                  <a:pt x="3949" y="5"/>
                </a:lnTo>
                <a:lnTo>
                  <a:pt x="4073" y="4"/>
                </a:lnTo>
                <a:lnTo>
                  <a:pt x="4210" y="2"/>
                </a:lnTo>
                <a:lnTo>
                  <a:pt x="4358" y="0"/>
                </a:lnTo>
                <a:lnTo>
                  <a:pt x="4519" y="0"/>
                </a:lnTo>
                <a:lnTo>
                  <a:pt x="4689" y="0"/>
                </a:lnTo>
                <a:lnTo>
                  <a:pt x="4907" y="0"/>
                </a:lnTo>
                <a:lnTo>
                  <a:pt x="5116" y="2"/>
                </a:lnTo>
                <a:lnTo>
                  <a:pt x="5318" y="2"/>
                </a:lnTo>
                <a:lnTo>
                  <a:pt x="5513" y="4"/>
                </a:lnTo>
                <a:lnTo>
                  <a:pt x="5702" y="5"/>
                </a:lnTo>
                <a:lnTo>
                  <a:pt x="5702" y="73"/>
                </a:lnTo>
                <a:lnTo>
                  <a:pt x="5513" y="72"/>
                </a:lnTo>
                <a:lnTo>
                  <a:pt x="5318" y="70"/>
                </a:lnTo>
                <a:lnTo>
                  <a:pt x="5116" y="70"/>
                </a:lnTo>
                <a:lnTo>
                  <a:pt x="4907" y="68"/>
                </a:lnTo>
                <a:lnTo>
                  <a:pt x="4689" y="68"/>
                </a:lnTo>
                <a:lnTo>
                  <a:pt x="4519" y="68"/>
                </a:lnTo>
                <a:lnTo>
                  <a:pt x="4358" y="70"/>
                </a:lnTo>
                <a:lnTo>
                  <a:pt x="4210" y="70"/>
                </a:lnTo>
                <a:lnTo>
                  <a:pt x="4073" y="72"/>
                </a:lnTo>
                <a:lnTo>
                  <a:pt x="3949" y="73"/>
                </a:lnTo>
                <a:lnTo>
                  <a:pt x="3836" y="75"/>
                </a:lnTo>
                <a:lnTo>
                  <a:pt x="3735" y="78"/>
                </a:lnTo>
                <a:lnTo>
                  <a:pt x="3648" y="80"/>
                </a:lnTo>
                <a:lnTo>
                  <a:pt x="3547" y="87"/>
                </a:lnTo>
                <a:lnTo>
                  <a:pt x="3455" y="98"/>
                </a:lnTo>
                <a:lnTo>
                  <a:pt x="3369" y="110"/>
                </a:lnTo>
                <a:lnTo>
                  <a:pt x="3293" y="127"/>
                </a:lnTo>
                <a:lnTo>
                  <a:pt x="3223" y="146"/>
                </a:lnTo>
                <a:lnTo>
                  <a:pt x="3162" y="167"/>
                </a:lnTo>
                <a:lnTo>
                  <a:pt x="3105" y="190"/>
                </a:lnTo>
                <a:lnTo>
                  <a:pt x="3056" y="214"/>
                </a:lnTo>
                <a:lnTo>
                  <a:pt x="3012" y="240"/>
                </a:lnTo>
                <a:lnTo>
                  <a:pt x="2974" y="266"/>
                </a:lnTo>
                <a:lnTo>
                  <a:pt x="2939" y="293"/>
                </a:lnTo>
                <a:lnTo>
                  <a:pt x="2911" y="320"/>
                </a:lnTo>
                <a:lnTo>
                  <a:pt x="2887" y="345"/>
                </a:lnTo>
                <a:lnTo>
                  <a:pt x="2868" y="371"/>
                </a:lnTo>
                <a:lnTo>
                  <a:pt x="2852" y="394"/>
                </a:lnTo>
                <a:lnTo>
                  <a:pt x="2835" y="371"/>
                </a:lnTo>
                <a:lnTo>
                  <a:pt x="2816" y="345"/>
                </a:lnTo>
                <a:lnTo>
                  <a:pt x="2791" y="320"/>
                </a:lnTo>
                <a:lnTo>
                  <a:pt x="2763" y="293"/>
                </a:lnTo>
                <a:lnTo>
                  <a:pt x="2730" y="266"/>
                </a:lnTo>
                <a:lnTo>
                  <a:pt x="2690" y="240"/>
                </a:lnTo>
                <a:lnTo>
                  <a:pt x="2647" y="214"/>
                </a:lnTo>
                <a:lnTo>
                  <a:pt x="2598" y="190"/>
                </a:lnTo>
                <a:lnTo>
                  <a:pt x="2542" y="167"/>
                </a:lnTo>
                <a:lnTo>
                  <a:pt x="2480" y="146"/>
                </a:lnTo>
                <a:lnTo>
                  <a:pt x="2410" y="127"/>
                </a:lnTo>
                <a:lnTo>
                  <a:pt x="2333" y="110"/>
                </a:lnTo>
                <a:lnTo>
                  <a:pt x="2248" y="98"/>
                </a:lnTo>
                <a:lnTo>
                  <a:pt x="2156" y="87"/>
                </a:lnTo>
                <a:lnTo>
                  <a:pt x="2055" y="80"/>
                </a:lnTo>
                <a:lnTo>
                  <a:pt x="1968" y="78"/>
                </a:lnTo>
                <a:lnTo>
                  <a:pt x="1867" y="75"/>
                </a:lnTo>
                <a:lnTo>
                  <a:pt x="1754" y="73"/>
                </a:lnTo>
                <a:lnTo>
                  <a:pt x="1630" y="72"/>
                </a:lnTo>
                <a:lnTo>
                  <a:pt x="1492" y="70"/>
                </a:lnTo>
                <a:lnTo>
                  <a:pt x="1344" y="70"/>
                </a:lnTo>
                <a:lnTo>
                  <a:pt x="1184" y="68"/>
                </a:lnTo>
                <a:lnTo>
                  <a:pt x="1014" y="68"/>
                </a:lnTo>
                <a:lnTo>
                  <a:pt x="796" y="68"/>
                </a:lnTo>
                <a:lnTo>
                  <a:pt x="587" y="70"/>
                </a:lnTo>
                <a:lnTo>
                  <a:pt x="385" y="70"/>
                </a:lnTo>
                <a:lnTo>
                  <a:pt x="190" y="72"/>
                </a:lnTo>
                <a:lnTo>
                  <a:pt x="0" y="73"/>
                </a:lnTo>
                <a:lnTo>
                  <a:pt x="0" y="5"/>
                </a:lnTo>
                <a:lnTo>
                  <a:pt x="190" y="4"/>
                </a:lnTo>
                <a:lnTo>
                  <a:pt x="385" y="2"/>
                </a:lnTo>
                <a:lnTo>
                  <a:pt x="587" y="2"/>
                </a:lnTo>
                <a:lnTo>
                  <a:pt x="796" y="0"/>
                </a:lnTo>
                <a:lnTo>
                  <a:pt x="1014"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pic>
        <p:nvPicPr>
          <p:cNvPr id="8" name="图片 33">
            <a:extLst>
              <a:ext uri="{FF2B5EF4-FFF2-40B4-BE49-F238E27FC236}">
                <a16:creationId xmlns:a16="http://schemas.microsoft.com/office/drawing/2014/main" id="{877CEB42-6CB0-43EA-9ADB-A2E4B593E47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Tree>
    <p:extLst>
      <p:ext uri="{BB962C8B-B14F-4D97-AF65-F5344CB8AC3E}">
        <p14:creationId xmlns:p14="http://schemas.microsoft.com/office/powerpoint/2010/main" val="1465428361"/>
      </p:ext>
    </p:extLst>
  </p:cSld>
  <p:clrMapOvr>
    <a:masterClrMapping/>
  </p:clrMapOvr>
  <mc:AlternateContent xmlns:mc="http://schemas.openxmlformats.org/markup-compatibility/2006">
    <mc:Choice xmlns:p14="http://schemas.microsoft.com/office/powerpoint/2010/main" Requires="p14">
      <p:transition spd="slow" p14:dur="2000" advTm="2199"/>
    </mc:Choice>
    <mc:Fallback>
      <p:transition spd="slow" advTm="2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Vertical)">
                                      <p:cBhvr>
                                        <p:cTn id="7" dur="500"/>
                                        <p:tgtEl>
                                          <p:spTgt spid="7"/>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out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48"/>
          <p:cNvSpPr txBox="1"/>
          <p:nvPr/>
        </p:nvSpPr>
        <p:spPr>
          <a:xfrm>
            <a:off x="4389983" y="2151989"/>
            <a:ext cx="2970329" cy="738664"/>
          </a:xfrm>
          <a:prstGeom prst="rect">
            <a:avLst/>
          </a:prstGeom>
          <a:noFill/>
        </p:spPr>
        <p:txBody>
          <a:bodyPr wrap="square" lIns="0" tIns="0" rIns="0" bIns="0" rtlCol="0">
            <a:spAutoFit/>
          </a:bodyPr>
          <a:lstStyle/>
          <a:p>
            <a:r>
              <a:rPr lang="zh-CN" altLang="en-US" sz="4800" b="1" dirty="0">
                <a:solidFill>
                  <a:schemeClr val="accent1"/>
                </a:solidFill>
                <a:latin typeface="微软雅黑" panose="020B0503020204020204" pitchFamily="34" charset="-122"/>
                <a:ea typeface="微软雅黑" panose="020B0503020204020204" pitchFamily="34" charset="-122"/>
                <a:cs typeface="+mn-ea"/>
                <a:sym typeface="+mn-lt"/>
              </a:rPr>
              <a:t>研究背景</a:t>
            </a:r>
            <a:endParaRPr lang="en-GB" altLang="zh-CN" sz="48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15" name="矩形 259"/>
          <p:cNvSpPr>
            <a:spLocks noChangeArrowheads="1"/>
          </p:cNvSpPr>
          <p:nvPr/>
        </p:nvSpPr>
        <p:spPr bwMode="auto">
          <a:xfrm>
            <a:off x="2445767" y="1678783"/>
            <a:ext cx="1647332" cy="1685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0350" cap="all" spc="225" dirty="0">
                <a:solidFill>
                  <a:schemeClr val="accent1"/>
                </a:solidFill>
                <a:latin typeface="Impact" panose="020B0806030902050204" pitchFamily="34" charset="0"/>
                <a:cs typeface="Arial" panose="020B0604020202020204" pitchFamily="34" charset="0"/>
              </a:rPr>
              <a:t>01</a:t>
            </a:r>
            <a:endParaRPr lang="zh-CN" altLang="en-US" sz="10350" cap="all" spc="225" dirty="0">
              <a:solidFill>
                <a:schemeClr val="accent1"/>
              </a:solidFill>
              <a:latin typeface="Impact" panose="020B0806030902050204" pitchFamily="34" charset="0"/>
              <a:cs typeface="Arial" panose="020B0604020202020204" pitchFamily="34" charset="0"/>
            </a:endParaRPr>
          </a:p>
        </p:txBody>
      </p:sp>
      <p:sp>
        <p:nvSpPr>
          <p:cNvPr id="6" name="Freeform 6"/>
          <p:cNvSpPr>
            <a:spLocks/>
          </p:cNvSpPr>
          <p:nvPr/>
        </p:nvSpPr>
        <p:spPr bwMode="auto">
          <a:xfrm>
            <a:off x="265" y="4952514"/>
            <a:ext cx="9643533" cy="1376054"/>
          </a:xfrm>
          <a:custGeom>
            <a:avLst/>
            <a:gdLst>
              <a:gd name="T0" fmla="*/ 1115 w 5702"/>
              <a:gd name="T1" fmla="*/ 0 h 1219"/>
              <a:gd name="T2" fmla="*/ 1277 w 5702"/>
              <a:gd name="T3" fmla="*/ 0 h 1219"/>
              <a:gd name="T4" fmla="*/ 1428 w 5702"/>
              <a:gd name="T5" fmla="*/ 2 h 1219"/>
              <a:gd name="T6" fmla="*/ 1569 w 5702"/>
              <a:gd name="T7" fmla="*/ 2 h 1219"/>
              <a:gd name="T8" fmla="*/ 1698 w 5702"/>
              <a:gd name="T9" fmla="*/ 4 h 1219"/>
              <a:gd name="T10" fmla="*/ 1816 w 5702"/>
              <a:gd name="T11" fmla="*/ 6 h 1219"/>
              <a:gd name="T12" fmla="*/ 1922 w 5702"/>
              <a:gd name="T13" fmla="*/ 7 h 1219"/>
              <a:gd name="T14" fmla="*/ 2018 w 5702"/>
              <a:gd name="T15" fmla="*/ 11 h 1219"/>
              <a:gd name="T16" fmla="*/ 2102 w 5702"/>
              <a:gd name="T17" fmla="*/ 14 h 1219"/>
              <a:gd name="T18" fmla="*/ 2201 w 5702"/>
              <a:gd name="T19" fmla="*/ 20 h 1219"/>
              <a:gd name="T20" fmla="*/ 2293 w 5702"/>
              <a:gd name="T21" fmla="*/ 32 h 1219"/>
              <a:gd name="T22" fmla="*/ 2375 w 5702"/>
              <a:gd name="T23" fmla="*/ 46 h 1219"/>
              <a:gd name="T24" fmla="*/ 2452 w 5702"/>
              <a:gd name="T25" fmla="*/ 63 h 1219"/>
              <a:gd name="T26" fmla="*/ 2518 w 5702"/>
              <a:gd name="T27" fmla="*/ 84 h 1219"/>
              <a:gd name="T28" fmla="*/ 2579 w 5702"/>
              <a:gd name="T29" fmla="*/ 107 h 1219"/>
              <a:gd name="T30" fmla="*/ 2633 w 5702"/>
              <a:gd name="T31" fmla="*/ 131 h 1219"/>
              <a:gd name="T32" fmla="*/ 2680 w 5702"/>
              <a:gd name="T33" fmla="*/ 157 h 1219"/>
              <a:gd name="T34" fmla="*/ 2722 w 5702"/>
              <a:gd name="T35" fmla="*/ 185 h 1219"/>
              <a:gd name="T36" fmla="*/ 2756 w 5702"/>
              <a:gd name="T37" fmla="*/ 213 h 1219"/>
              <a:gd name="T38" fmla="*/ 2788 w 5702"/>
              <a:gd name="T39" fmla="*/ 241 h 1219"/>
              <a:gd name="T40" fmla="*/ 2812 w 5702"/>
              <a:gd name="T41" fmla="*/ 269 h 1219"/>
              <a:gd name="T42" fmla="*/ 2835 w 5702"/>
              <a:gd name="T43" fmla="*/ 295 h 1219"/>
              <a:gd name="T44" fmla="*/ 2852 w 5702"/>
              <a:gd name="T45" fmla="*/ 319 h 1219"/>
              <a:gd name="T46" fmla="*/ 2868 w 5702"/>
              <a:gd name="T47" fmla="*/ 295 h 1219"/>
              <a:gd name="T48" fmla="*/ 2891 w 5702"/>
              <a:gd name="T49" fmla="*/ 269 h 1219"/>
              <a:gd name="T50" fmla="*/ 2915 w 5702"/>
              <a:gd name="T51" fmla="*/ 241 h 1219"/>
              <a:gd name="T52" fmla="*/ 2946 w 5702"/>
              <a:gd name="T53" fmla="*/ 213 h 1219"/>
              <a:gd name="T54" fmla="*/ 2981 w 5702"/>
              <a:gd name="T55" fmla="*/ 185 h 1219"/>
              <a:gd name="T56" fmla="*/ 3023 w 5702"/>
              <a:gd name="T57" fmla="*/ 157 h 1219"/>
              <a:gd name="T58" fmla="*/ 3070 w 5702"/>
              <a:gd name="T59" fmla="*/ 131 h 1219"/>
              <a:gd name="T60" fmla="*/ 3124 w 5702"/>
              <a:gd name="T61" fmla="*/ 107 h 1219"/>
              <a:gd name="T62" fmla="*/ 3185 w 5702"/>
              <a:gd name="T63" fmla="*/ 84 h 1219"/>
              <a:gd name="T64" fmla="*/ 3253 w 5702"/>
              <a:gd name="T65" fmla="*/ 63 h 1219"/>
              <a:gd name="T66" fmla="*/ 3328 w 5702"/>
              <a:gd name="T67" fmla="*/ 46 h 1219"/>
              <a:gd name="T68" fmla="*/ 3409 w 5702"/>
              <a:gd name="T69" fmla="*/ 32 h 1219"/>
              <a:gd name="T70" fmla="*/ 3502 w 5702"/>
              <a:gd name="T71" fmla="*/ 20 h 1219"/>
              <a:gd name="T72" fmla="*/ 3601 w 5702"/>
              <a:gd name="T73" fmla="*/ 14 h 1219"/>
              <a:gd name="T74" fmla="*/ 3684 w 5702"/>
              <a:gd name="T75" fmla="*/ 11 h 1219"/>
              <a:gd name="T76" fmla="*/ 3780 w 5702"/>
              <a:gd name="T77" fmla="*/ 7 h 1219"/>
              <a:gd name="T78" fmla="*/ 3886 w 5702"/>
              <a:gd name="T79" fmla="*/ 6 h 1219"/>
              <a:gd name="T80" fmla="*/ 4005 w 5702"/>
              <a:gd name="T81" fmla="*/ 4 h 1219"/>
              <a:gd name="T82" fmla="*/ 4134 w 5702"/>
              <a:gd name="T83" fmla="*/ 2 h 1219"/>
              <a:gd name="T84" fmla="*/ 4275 w 5702"/>
              <a:gd name="T85" fmla="*/ 2 h 1219"/>
              <a:gd name="T86" fmla="*/ 4426 w 5702"/>
              <a:gd name="T87" fmla="*/ 0 h 1219"/>
              <a:gd name="T88" fmla="*/ 4588 w 5702"/>
              <a:gd name="T89" fmla="*/ 0 h 1219"/>
              <a:gd name="T90" fmla="*/ 4799 w 5702"/>
              <a:gd name="T91" fmla="*/ 0 h 1219"/>
              <a:gd name="T92" fmla="*/ 4999 w 5702"/>
              <a:gd name="T93" fmla="*/ 2 h 1219"/>
              <a:gd name="T94" fmla="*/ 5189 w 5702"/>
              <a:gd name="T95" fmla="*/ 4 h 1219"/>
              <a:gd name="T96" fmla="*/ 5368 w 5702"/>
              <a:gd name="T97" fmla="*/ 6 h 1219"/>
              <a:gd name="T98" fmla="*/ 5541 w 5702"/>
              <a:gd name="T99" fmla="*/ 7 h 1219"/>
              <a:gd name="T100" fmla="*/ 5702 w 5702"/>
              <a:gd name="T101" fmla="*/ 9 h 1219"/>
              <a:gd name="T102" fmla="*/ 5702 w 5702"/>
              <a:gd name="T103" fmla="*/ 1219 h 1219"/>
              <a:gd name="T104" fmla="*/ 0 w 5702"/>
              <a:gd name="T105" fmla="*/ 1219 h 1219"/>
              <a:gd name="T106" fmla="*/ 0 w 5702"/>
              <a:gd name="T107" fmla="*/ 9 h 1219"/>
              <a:gd name="T108" fmla="*/ 164 w 5702"/>
              <a:gd name="T109" fmla="*/ 7 h 1219"/>
              <a:gd name="T110" fmla="*/ 335 w 5702"/>
              <a:gd name="T111" fmla="*/ 6 h 1219"/>
              <a:gd name="T112" fmla="*/ 514 w 5702"/>
              <a:gd name="T113" fmla="*/ 4 h 1219"/>
              <a:gd name="T114" fmla="*/ 704 w 5702"/>
              <a:gd name="T115" fmla="*/ 2 h 1219"/>
              <a:gd name="T116" fmla="*/ 904 w 5702"/>
              <a:gd name="T117" fmla="*/ 0 h 1219"/>
              <a:gd name="T118" fmla="*/ 1115 w 5702"/>
              <a:gd name="T119" fmla="*/ 0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2" h="1219">
                <a:moveTo>
                  <a:pt x="1115" y="0"/>
                </a:moveTo>
                <a:lnTo>
                  <a:pt x="1277" y="0"/>
                </a:lnTo>
                <a:lnTo>
                  <a:pt x="1428" y="2"/>
                </a:lnTo>
                <a:lnTo>
                  <a:pt x="1569" y="2"/>
                </a:lnTo>
                <a:lnTo>
                  <a:pt x="1698" y="4"/>
                </a:lnTo>
                <a:lnTo>
                  <a:pt x="1816" y="6"/>
                </a:lnTo>
                <a:lnTo>
                  <a:pt x="1922" y="7"/>
                </a:lnTo>
                <a:lnTo>
                  <a:pt x="2018" y="11"/>
                </a:lnTo>
                <a:lnTo>
                  <a:pt x="2102" y="14"/>
                </a:lnTo>
                <a:lnTo>
                  <a:pt x="2201" y="20"/>
                </a:lnTo>
                <a:lnTo>
                  <a:pt x="2293" y="32"/>
                </a:lnTo>
                <a:lnTo>
                  <a:pt x="2375" y="46"/>
                </a:lnTo>
                <a:lnTo>
                  <a:pt x="2452" y="63"/>
                </a:lnTo>
                <a:lnTo>
                  <a:pt x="2518" y="84"/>
                </a:lnTo>
                <a:lnTo>
                  <a:pt x="2579" y="107"/>
                </a:lnTo>
                <a:lnTo>
                  <a:pt x="2633" y="131"/>
                </a:lnTo>
                <a:lnTo>
                  <a:pt x="2680" y="157"/>
                </a:lnTo>
                <a:lnTo>
                  <a:pt x="2722" y="185"/>
                </a:lnTo>
                <a:lnTo>
                  <a:pt x="2756" y="213"/>
                </a:lnTo>
                <a:lnTo>
                  <a:pt x="2788" y="241"/>
                </a:lnTo>
                <a:lnTo>
                  <a:pt x="2812" y="269"/>
                </a:lnTo>
                <a:lnTo>
                  <a:pt x="2835" y="295"/>
                </a:lnTo>
                <a:lnTo>
                  <a:pt x="2852" y="319"/>
                </a:lnTo>
                <a:lnTo>
                  <a:pt x="2868" y="295"/>
                </a:lnTo>
                <a:lnTo>
                  <a:pt x="2891" y="269"/>
                </a:lnTo>
                <a:lnTo>
                  <a:pt x="2915" y="241"/>
                </a:lnTo>
                <a:lnTo>
                  <a:pt x="2946" y="213"/>
                </a:lnTo>
                <a:lnTo>
                  <a:pt x="2981" y="185"/>
                </a:lnTo>
                <a:lnTo>
                  <a:pt x="3023" y="157"/>
                </a:lnTo>
                <a:lnTo>
                  <a:pt x="3070" y="131"/>
                </a:lnTo>
                <a:lnTo>
                  <a:pt x="3124" y="107"/>
                </a:lnTo>
                <a:lnTo>
                  <a:pt x="3185" y="84"/>
                </a:lnTo>
                <a:lnTo>
                  <a:pt x="3253" y="63"/>
                </a:lnTo>
                <a:lnTo>
                  <a:pt x="3328" y="46"/>
                </a:lnTo>
                <a:lnTo>
                  <a:pt x="3409" y="32"/>
                </a:lnTo>
                <a:lnTo>
                  <a:pt x="3502" y="20"/>
                </a:lnTo>
                <a:lnTo>
                  <a:pt x="3601" y="14"/>
                </a:lnTo>
                <a:lnTo>
                  <a:pt x="3684" y="11"/>
                </a:lnTo>
                <a:lnTo>
                  <a:pt x="3780" y="7"/>
                </a:lnTo>
                <a:lnTo>
                  <a:pt x="3886" y="6"/>
                </a:lnTo>
                <a:lnTo>
                  <a:pt x="4005" y="4"/>
                </a:lnTo>
                <a:lnTo>
                  <a:pt x="4134" y="2"/>
                </a:lnTo>
                <a:lnTo>
                  <a:pt x="4275" y="2"/>
                </a:lnTo>
                <a:lnTo>
                  <a:pt x="4426" y="0"/>
                </a:lnTo>
                <a:lnTo>
                  <a:pt x="4588" y="0"/>
                </a:lnTo>
                <a:lnTo>
                  <a:pt x="4799" y="0"/>
                </a:lnTo>
                <a:lnTo>
                  <a:pt x="4999" y="2"/>
                </a:lnTo>
                <a:lnTo>
                  <a:pt x="5189" y="4"/>
                </a:lnTo>
                <a:lnTo>
                  <a:pt x="5368" y="6"/>
                </a:lnTo>
                <a:lnTo>
                  <a:pt x="5541" y="7"/>
                </a:lnTo>
                <a:lnTo>
                  <a:pt x="5702" y="9"/>
                </a:lnTo>
                <a:lnTo>
                  <a:pt x="5702" y="1219"/>
                </a:lnTo>
                <a:lnTo>
                  <a:pt x="0" y="1219"/>
                </a:lnTo>
                <a:lnTo>
                  <a:pt x="0" y="9"/>
                </a:lnTo>
                <a:lnTo>
                  <a:pt x="164" y="7"/>
                </a:lnTo>
                <a:lnTo>
                  <a:pt x="335" y="6"/>
                </a:lnTo>
                <a:lnTo>
                  <a:pt x="514" y="4"/>
                </a:lnTo>
                <a:lnTo>
                  <a:pt x="704" y="2"/>
                </a:lnTo>
                <a:lnTo>
                  <a:pt x="904" y="0"/>
                </a:lnTo>
                <a:lnTo>
                  <a:pt x="1115"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7" name="Freeform 7"/>
          <p:cNvSpPr>
            <a:spLocks/>
          </p:cNvSpPr>
          <p:nvPr/>
        </p:nvSpPr>
        <p:spPr bwMode="auto">
          <a:xfrm>
            <a:off x="265" y="4750451"/>
            <a:ext cx="9643533" cy="444763"/>
          </a:xfrm>
          <a:custGeom>
            <a:avLst/>
            <a:gdLst>
              <a:gd name="T0" fmla="*/ 1184 w 5702"/>
              <a:gd name="T1" fmla="*/ 0 h 394"/>
              <a:gd name="T2" fmla="*/ 1492 w 5702"/>
              <a:gd name="T3" fmla="*/ 2 h 394"/>
              <a:gd name="T4" fmla="*/ 1754 w 5702"/>
              <a:gd name="T5" fmla="*/ 5 h 394"/>
              <a:gd name="T6" fmla="*/ 1968 w 5702"/>
              <a:gd name="T7" fmla="*/ 11 h 394"/>
              <a:gd name="T8" fmla="*/ 2156 w 5702"/>
              <a:gd name="T9" fmla="*/ 19 h 394"/>
              <a:gd name="T10" fmla="*/ 2333 w 5702"/>
              <a:gd name="T11" fmla="*/ 42 h 394"/>
              <a:gd name="T12" fmla="*/ 2480 w 5702"/>
              <a:gd name="T13" fmla="*/ 78 h 394"/>
              <a:gd name="T14" fmla="*/ 2598 w 5702"/>
              <a:gd name="T15" fmla="*/ 122 h 394"/>
              <a:gd name="T16" fmla="*/ 2690 w 5702"/>
              <a:gd name="T17" fmla="*/ 172 h 394"/>
              <a:gd name="T18" fmla="*/ 2763 w 5702"/>
              <a:gd name="T19" fmla="*/ 225 h 394"/>
              <a:gd name="T20" fmla="*/ 2816 w 5702"/>
              <a:gd name="T21" fmla="*/ 277 h 394"/>
              <a:gd name="T22" fmla="*/ 2852 w 5702"/>
              <a:gd name="T23" fmla="*/ 326 h 394"/>
              <a:gd name="T24" fmla="*/ 2887 w 5702"/>
              <a:gd name="T25" fmla="*/ 277 h 394"/>
              <a:gd name="T26" fmla="*/ 2939 w 5702"/>
              <a:gd name="T27" fmla="*/ 225 h 394"/>
              <a:gd name="T28" fmla="*/ 3012 w 5702"/>
              <a:gd name="T29" fmla="*/ 172 h 394"/>
              <a:gd name="T30" fmla="*/ 3105 w 5702"/>
              <a:gd name="T31" fmla="*/ 122 h 394"/>
              <a:gd name="T32" fmla="*/ 3223 w 5702"/>
              <a:gd name="T33" fmla="*/ 78 h 394"/>
              <a:gd name="T34" fmla="*/ 3369 w 5702"/>
              <a:gd name="T35" fmla="*/ 42 h 394"/>
              <a:gd name="T36" fmla="*/ 3547 w 5702"/>
              <a:gd name="T37" fmla="*/ 19 h 394"/>
              <a:gd name="T38" fmla="*/ 3735 w 5702"/>
              <a:gd name="T39" fmla="*/ 11 h 394"/>
              <a:gd name="T40" fmla="*/ 3949 w 5702"/>
              <a:gd name="T41" fmla="*/ 5 h 394"/>
              <a:gd name="T42" fmla="*/ 4210 w 5702"/>
              <a:gd name="T43" fmla="*/ 2 h 394"/>
              <a:gd name="T44" fmla="*/ 4519 w 5702"/>
              <a:gd name="T45" fmla="*/ 0 h 394"/>
              <a:gd name="T46" fmla="*/ 4907 w 5702"/>
              <a:gd name="T47" fmla="*/ 0 h 394"/>
              <a:gd name="T48" fmla="*/ 5318 w 5702"/>
              <a:gd name="T49" fmla="*/ 2 h 394"/>
              <a:gd name="T50" fmla="*/ 5702 w 5702"/>
              <a:gd name="T51" fmla="*/ 5 h 394"/>
              <a:gd name="T52" fmla="*/ 5513 w 5702"/>
              <a:gd name="T53" fmla="*/ 72 h 394"/>
              <a:gd name="T54" fmla="*/ 5116 w 5702"/>
              <a:gd name="T55" fmla="*/ 70 h 394"/>
              <a:gd name="T56" fmla="*/ 4689 w 5702"/>
              <a:gd name="T57" fmla="*/ 68 h 394"/>
              <a:gd name="T58" fmla="*/ 4358 w 5702"/>
              <a:gd name="T59" fmla="*/ 70 h 394"/>
              <a:gd name="T60" fmla="*/ 4073 w 5702"/>
              <a:gd name="T61" fmla="*/ 72 h 394"/>
              <a:gd name="T62" fmla="*/ 3836 w 5702"/>
              <a:gd name="T63" fmla="*/ 75 h 394"/>
              <a:gd name="T64" fmla="*/ 3648 w 5702"/>
              <a:gd name="T65" fmla="*/ 80 h 394"/>
              <a:gd name="T66" fmla="*/ 3455 w 5702"/>
              <a:gd name="T67" fmla="*/ 98 h 394"/>
              <a:gd name="T68" fmla="*/ 3293 w 5702"/>
              <a:gd name="T69" fmla="*/ 127 h 394"/>
              <a:gd name="T70" fmla="*/ 3162 w 5702"/>
              <a:gd name="T71" fmla="*/ 167 h 394"/>
              <a:gd name="T72" fmla="*/ 3056 w 5702"/>
              <a:gd name="T73" fmla="*/ 214 h 394"/>
              <a:gd name="T74" fmla="*/ 2974 w 5702"/>
              <a:gd name="T75" fmla="*/ 266 h 394"/>
              <a:gd name="T76" fmla="*/ 2911 w 5702"/>
              <a:gd name="T77" fmla="*/ 320 h 394"/>
              <a:gd name="T78" fmla="*/ 2868 w 5702"/>
              <a:gd name="T79" fmla="*/ 371 h 394"/>
              <a:gd name="T80" fmla="*/ 2835 w 5702"/>
              <a:gd name="T81" fmla="*/ 371 h 394"/>
              <a:gd name="T82" fmla="*/ 2791 w 5702"/>
              <a:gd name="T83" fmla="*/ 320 h 394"/>
              <a:gd name="T84" fmla="*/ 2730 w 5702"/>
              <a:gd name="T85" fmla="*/ 266 h 394"/>
              <a:gd name="T86" fmla="*/ 2647 w 5702"/>
              <a:gd name="T87" fmla="*/ 214 h 394"/>
              <a:gd name="T88" fmla="*/ 2542 w 5702"/>
              <a:gd name="T89" fmla="*/ 167 h 394"/>
              <a:gd name="T90" fmla="*/ 2410 w 5702"/>
              <a:gd name="T91" fmla="*/ 127 h 394"/>
              <a:gd name="T92" fmla="*/ 2248 w 5702"/>
              <a:gd name="T93" fmla="*/ 98 h 394"/>
              <a:gd name="T94" fmla="*/ 2055 w 5702"/>
              <a:gd name="T95" fmla="*/ 80 h 394"/>
              <a:gd name="T96" fmla="*/ 1867 w 5702"/>
              <a:gd name="T97" fmla="*/ 75 h 394"/>
              <a:gd name="T98" fmla="*/ 1630 w 5702"/>
              <a:gd name="T99" fmla="*/ 72 h 394"/>
              <a:gd name="T100" fmla="*/ 1344 w 5702"/>
              <a:gd name="T101" fmla="*/ 70 h 394"/>
              <a:gd name="T102" fmla="*/ 1014 w 5702"/>
              <a:gd name="T103" fmla="*/ 68 h 394"/>
              <a:gd name="T104" fmla="*/ 587 w 5702"/>
              <a:gd name="T105" fmla="*/ 70 h 394"/>
              <a:gd name="T106" fmla="*/ 190 w 5702"/>
              <a:gd name="T107" fmla="*/ 72 h 394"/>
              <a:gd name="T108" fmla="*/ 0 w 5702"/>
              <a:gd name="T109" fmla="*/ 5 h 394"/>
              <a:gd name="T110" fmla="*/ 385 w 5702"/>
              <a:gd name="T111" fmla="*/ 2 h 394"/>
              <a:gd name="T112" fmla="*/ 796 w 5702"/>
              <a:gd name="T113"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02" h="394">
                <a:moveTo>
                  <a:pt x="1014" y="0"/>
                </a:moveTo>
                <a:lnTo>
                  <a:pt x="1184" y="0"/>
                </a:lnTo>
                <a:lnTo>
                  <a:pt x="1344" y="0"/>
                </a:lnTo>
                <a:lnTo>
                  <a:pt x="1492" y="2"/>
                </a:lnTo>
                <a:lnTo>
                  <a:pt x="1630" y="4"/>
                </a:lnTo>
                <a:lnTo>
                  <a:pt x="1754" y="5"/>
                </a:lnTo>
                <a:lnTo>
                  <a:pt x="1867" y="7"/>
                </a:lnTo>
                <a:lnTo>
                  <a:pt x="1968" y="11"/>
                </a:lnTo>
                <a:lnTo>
                  <a:pt x="2055" y="12"/>
                </a:lnTo>
                <a:lnTo>
                  <a:pt x="2156" y="19"/>
                </a:lnTo>
                <a:lnTo>
                  <a:pt x="2248" y="30"/>
                </a:lnTo>
                <a:lnTo>
                  <a:pt x="2333" y="42"/>
                </a:lnTo>
                <a:lnTo>
                  <a:pt x="2410" y="59"/>
                </a:lnTo>
                <a:lnTo>
                  <a:pt x="2480" y="78"/>
                </a:lnTo>
                <a:lnTo>
                  <a:pt x="2542" y="99"/>
                </a:lnTo>
                <a:lnTo>
                  <a:pt x="2598" y="122"/>
                </a:lnTo>
                <a:lnTo>
                  <a:pt x="2647" y="146"/>
                </a:lnTo>
                <a:lnTo>
                  <a:pt x="2690" y="172"/>
                </a:lnTo>
                <a:lnTo>
                  <a:pt x="2730" y="199"/>
                </a:lnTo>
                <a:lnTo>
                  <a:pt x="2763" y="225"/>
                </a:lnTo>
                <a:lnTo>
                  <a:pt x="2791" y="253"/>
                </a:lnTo>
                <a:lnTo>
                  <a:pt x="2816" y="277"/>
                </a:lnTo>
                <a:lnTo>
                  <a:pt x="2835" y="303"/>
                </a:lnTo>
                <a:lnTo>
                  <a:pt x="2852" y="326"/>
                </a:lnTo>
                <a:lnTo>
                  <a:pt x="2868" y="303"/>
                </a:lnTo>
                <a:lnTo>
                  <a:pt x="2887" y="277"/>
                </a:lnTo>
                <a:lnTo>
                  <a:pt x="2911" y="253"/>
                </a:lnTo>
                <a:lnTo>
                  <a:pt x="2939" y="225"/>
                </a:lnTo>
                <a:lnTo>
                  <a:pt x="2974" y="199"/>
                </a:lnTo>
                <a:lnTo>
                  <a:pt x="3012" y="172"/>
                </a:lnTo>
                <a:lnTo>
                  <a:pt x="3056" y="146"/>
                </a:lnTo>
                <a:lnTo>
                  <a:pt x="3105" y="122"/>
                </a:lnTo>
                <a:lnTo>
                  <a:pt x="3162" y="99"/>
                </a:lnTo>
                <a:lnTo>
                  <a:pt x="3223" y="78"/>
                </a:lnTo>
                <a:lnTo>
                  <a:pt x="3293" y="59"/>
                </a:lnTo>
                <a:lnTo>
                  <a:pt x="3369" y="42"/>
                </a:lnTo>
                <a:lnTo>
                  <a:pt x="3455" y="30"/>
                </a:lnTo>
                <a:lnTo>
                  <a:pt x="3547" y="19"/>
                </a:lnTo>
                <a:lnTo>
                  <a:pt x="3648" y="12"/>
                </a:lnTo>
                <a:lnTo>
                  <a:pt x="3735" y="11"/>
                </a:lnTo>
                <a:lnTo>
                  <a:pt x="3836" y="7"/>
                </a:lnTo>
                <a:lnTo>
                  <a:pt x="3949" y="5"/>
                </a:lnTo>
                <a:lnTo>
                  <a:pt x="4073" y="4"/>
                </a:lnTo>
                <a:lnTo>
                  <a:pt x="4210" y="2"/>
                </a:lnTo>
                <a:lnTo>
                  <a:pt x="4358" y="0"/>
                </a:lnTo>
                <a:lnTo>
                  <a:pt x="4519" y="0"/>
                </a:lnTo>
                <a:lnTo>
                  <a:pt x="4689" y="0"/>
                </a:lnTo>
                <a:lnTo>
                  <a:pt x="4907" y="0"/>
                </a:lnTo>
                <a:lnTo>
                  <a:pt x="5116" y="2"/>
                </a:lnTo>
                <a:lnTo>
                  <a:pt x="5318" y="2"/>
                </a:lnTo>
                <a:lnTo>
                  <a:pt x="5513" y="4"/>
                </a:lnTo>
                <a:lnTo>
                  <a:pt x="5702" y="5"/>
                </a:lnTo>
                <a:lnTo>
                  <a:pt x="5702" y="73"/>
                </a:lnTo>
                <a:lnTo>
                  <a:pt x="5513" y="72"/>
                </a:lnTo>
                <a:lnTo>
                  <a:pt x="5318" y="70"/>
                </a:lnTo>
                <a:lnTo>
                  <a:pt x="5116" y="70"/>
                </a:lnTo>
                <a:lnTo>
                  <a:pt x="4907" y="68"/>
                </a:lnTo>
                <a:lnTo>
                  <a:pt x="4689" y="68"/>
                </a:lnTo>
                <a:lnTo>
                  <a:pt x="4519" y="68"/>
                </a:lnTo>
                <a:lnTo>
                  <a:pt x="4358" y="70"/>
                </a:lnTo>
                <a:lnTo>
                  <a:pt x="4210" y="70"/>
                </a:lnTo>
                <a:lnTo>
                  <a:pt x="4073" y="72"/>
                </a:lnTo>
                <a:lnTo>
                  <a:pt x="3949" y="73"/>
                </a:lnTo>
                <a:lnTo>
                  <a:pt x="3836" y="75"/>
                </a:lnTo>
                <a:lnTo>
                  <a:pt x="3735" y="78"/>
                </a:lnTo>
                <a:lnTo>
                  <a:pt x="3648" y="80"/>
                </a:lnTo>
                <a:lnTo>
                  <a:pt x="3547" y="87"/>
                </a:lnTo>
                <a:lnTo>
                  <a:pt x="3455" y="98"/>
                </a:lnTo>
                <a:lnTo>
                  <a:pt x="3369" y="110"/>
                </a:lnTo>
                <a:lnTo>
                  <a:pt x="3293" y="127"/>
                </a:lnTo>
                <a:lnTo>
                  <a:pt x="3223" y="146"/>
                </a:lnTo>
                <a:lnTo>
                  <a:pt x="3162" y="167"/>
                </a:lnTo>
                <a:lnTo>
                  <a:pt x="3105" y="190"/>
                </a:lnTo>
                <a:lnTo>
                  <a:pt x="3056" y="214"/>
                </a:lnTo>
                <a:lnTo>
                  <a:pt x="3012" y="240"/>
                </a:lnTo>
                <a:lnTo>
                  <a:pt x="2974" y="266"/>
                </a:lnTo>
                <a:lnTo>
                  <a:pt x="2939" y="293"/>
                </a:lnTo>
                <a:lnTo>
                  <a:pt x="2911" y="320"/>
                </a:lnTo>
                <a:lnTo>
                  <a:pt x="2887" y="345"/>
                </a:lnTo>
                <a:lnTo>
                  <a:pt x="2868" y="371"/>
                </a:lnTo>
                <a:lnTo>
                  <a:pt x="2852" y="394"/>
                </a:lnTo>
                <a:lnTo>
                  <a:pt x="2835" y="371"/>
                </a:lnTo>
                <a:lnTo>
                  <a:pt x="2816" y="345"/>
                </a:lnTo>
                <a:lnTo>
                  <a:pt x="2791" y="320"/>
                </a:lnTo>
                <a:lnTo>
                  <a:pt x="2763" y="293"/>
                </a:lnTo>
                <a:lnTo>
                  <a:pt x="2730" y="266"/>
                </a:lnTo>
                <a:lnTo>
                  <a:pt x="2690" y="240"/>
                </a:lnTo>
                <a:lnTo>
                  <a:pt x="2647" y="214"/>
                </a:lnTo>
                <a:lnTo>
                  <a:pt x="2598" y="190"/>
                </a:lnTo>
                <a:lnTo>
                  <a:pt x="2542" y="167"/>
                </a:lnTo>
                <a:lnTo>
                  <a:pt x="2480" y="146"/>
                </a:lnTo>
                <a:lnTo>
                  <a:pt x="2410" y="127"/>
                </a:lnTo>
                <a:lnTo>
                  <a:pt x="2333" y="110"/>
                </a:lnTo>
                <a:lnTo>
                  <a:pt x="2248" y="98"/>
                </a:lnTo>
                <a:lnTo>
                  <a:pt x="2156" y="87"/>
                </a:lnTo>
                <a:lnTo>
                  <a:pt x="2055" y="80"/>
                </a:lnTo>
                <a:lnTo>
                  <a:pt x="1968" y="78"/>
                </a:lnTo>
                <a:lnTo>
                  <a:pt x="1867" y="75"/>
                </a:lnTo>
                <a:lnTo>
                  <a:pt x="1754" y="73"/>
                </a:lnTo>
                <a:lnTo>
                  <a:pt x="1630" y="72"/>
                </a:lnTo>
                <a:lnTo>
                  <a:pt x="1492" y="70"/>
                </a:lnTo>
                <a:lnTo>
                  <a:pt x="1344" y="70"/>
                </a:lnTo>
                <a:lnTo>
                  <a:pt x="1184" y="68"/>
                </a:lnTo>
                <a:lnTo>
                  <a:pt x="1014" y="68"/>
                </a:lnTo>
                <a:lnTo>
                  <a:pt x="796" y="68"/>
                </a:lnTo>
                <a:lnTo>
                  <a:pt x="587" y="70"/>
                </a:lnTo>
                <a:lnTo>
                  <a:pt x="385" y="70"/>
                </a:lnTo>
                <a:lnTo>
                  <a:pt x="190" y="72"/>
                </a:lnTo>
                <a:lnTo>
                  <a:pt x="0" y="73"/>
                </a:lnTo>
                <a:lnTo>
                  <a:pt x="0" y="5"/>
                </a:lnTo>
                <a:lnTo>
                  <a:pt x="190" y="4"/>
                </a:lnTo>
                <a:lnTo>
                  <a:pt x="385" y="2"/>
                </a:lnTo>
                <a:lnTo>
                  <a:pt x="587" y="2"/>
                </a:lnTo>
                <a:lnTo>
                  <a:pt x="796" y="0"/>
                </a:lnTo>
                <a:lnTo>
                  <a:pt x="1014"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pic>
        <p:nvPicPr>
          <p:cNvPr id="8" name="图片 33">
            <a:extLst>
              <a:ext uri="{FF2B5EF4-FFF2-40B4-BE49-F238E27FC236}">
                <a16:creationId xmlns:a16="http://schemas.microsoft.com/office/drawing/2014/main" id="{D119A087-66B5-44E1-854B-0EE7ED16F3BB}"/>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Tree>
    <p:extLst>
      <p:ext uri="{BB962C8B-B14F-4D97-AF65-F5344CB8AC3E}">
        <p14:creationId xmlns:p14="http://schemas.microsoft.com/office/powerpoint/2010/main" val="3844135"/>
      </p:ext>
    </p:extLst>
  </p:cSld>
  <p:clrMapOvr>
    <a:masterClrMapping/>
  </p:clrMapOvr>
  <mc:AlternateContent xmlns:mc="http://schemas.openxmlformats.org/markup-compatibility/2006">
    <mc:Choice xmlns:p14="http://schemas.microsoft.com/office/powerpoint/2010/main" Requires="p14">
      <p:transition spd="slow" p14:dur="2000" advTm="1391"/>
    </mc:Choice>
    <mc:Fallback>
      <p:transition spd="slow" advTm="1391"/>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2"/>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3"/>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多</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调度系统的模块设计</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本研究的调度系统分为六个模块</a:t>
            </a:r>
            <a:endParaRPr lang="en-US" altLang="zh-CN" dirty="0">
              <a:latin typeface="微软雅黑" panose="020B0503020204020204" pitchFamily="34" charset="-122"/>
              <a:ea typeface="微软雅黑" panose="020B0503020204020204" pitchFamily="34" charset="-122"/>
            </a:endParaRPr>
          </a:p>
        </p:txBody>
      </p:sp>
      <p:graphicFrame>
        <p:nvGraphicFramePr>
          <p:cNvPr id="11" name="对象 10">
            <a:extLst>
              <a:ext uri="{FF2B5EF4-FFF2-40B4-BE49-F238E27FC236}">
                <a16:creationId xmlns:a16="http://schemas.microsoft.com/office/drawing/2014/main" id="{91F35F4B-0467-4AD0-A546-5AA9097A631F}"/>
              </a:ext>
            </a:extLst>
          </p:cNvPr>
          <p:cNvGraphicFramePr>
            <a:graphicFrameLocks noChangeAspect="1"/>
          </p:cNvGraphicFramePr>
          <p:nvPr>
            <p:extLst>
              <p:ext uri="{D42A27DB-BD31-4B8C-83A1-F6EECF244321}">
                <p14:modId xmlns:p14="http://schemas.microsoft.com/office/powerpoint/2010/main" val="3189845267"/>
              </p:ext>
            </p:extLst>
          </p:nvPr>
        </p:nvGraphicFramePr>
        <p:xfrm>
          <a:off x="1437655" y="1897425"/>
          <a:ext cx="6521961" cy="4997551"/>
        </p:xfrm>
        <a:graphic>
          <a:graphicData uri="http://schemas.openxmlformats.org/presentationml/2006/ole">
            <mc:AlternateContent xmlns:mc="http://schemas.openxmlformats.org/markup-compatibility/2006">
              <mc:Choice xmlns:v="urn:schemas-microsoft-com:vml" Requires="v">
                <p:oleObj spid="_x0000_s13365" name="Visio" r:id="rId7" imgW="4967097" imgH="3814953" progId="Visio.Drawing.11">
                  <p:embed/>
                </p:oleObj>
              </mc:Choice>
              <mc:Fallback>
                <p:oleObj name="Visio" r:id="rId7" imgW="4967097" imgH="3814953" progId="Visio.Drawing.11">
                  <p:embed/>
                  <p:pic>
                    <p:nvPicPr>
                      <p:cNvPr id="3" name="对象 2">
                        <a:extLst>
                          <a:ext uri="{FF2B5EF4-FFF2-40B4-BE49-F238E27FC236}">
                            <a16:creationId xmlns:a16="http://schemas.microsoft.com/office/drawing/2014/main" id="{85D59FB3-616E-4883-A918-23EBF0222BD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37655" y="1897425"/>
                        <a:ext cx="6521961" cy="4997551"/>
                      </a:xfrm>
                      <a:prstGeom prst="rect">
                        <a:avLst/>
                      </a:prstGeom>
                      <a:noFill/>
                    </p:spPr>
                  </p:pic>
                </p:oleObj>
              </mc:Fallback>
            </mc:AlternateContent>
          </a:graphicData>
        </a:graphic>
      </p:graphicFrame>
    </p:spTree>
    <p:extLst>
      <p:ext uri="{BB962C8B-B14F-4D97-AF65-F5344CB8AC3E}">
        <p14:creationId xmlns:p14="http://schemas.microsoft.com/office/powerpoint/2010/main" val="3203504051"/>
      </p:ext>
    </p:extLst>
  </p:cSld>
  <p:clrMapOvr>
    <a:masterClrMapping/>
  </p:clrMapOvr>
  <mc:AlternateContent xmlns:mc="http://schemas.openxmlformats.org/markup-compatibility/2006">
    <mc:Choice xmlns:p14="http://schemas.microsoft.com/office/powerpoint/2010/main" Requires="p14">
      <p:transition p14:dur="0" advTm="7088"/>
    </mc:Choice>
    <mc:Fallback>
      <p:transition advTm="7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多</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调度系统的模块设计</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646331"/>
          </a:xfrm>
          <a:prstGeom prst="rect">
            <a:avLst/>
          </a:prstGeom>
        </p:spPr>
        <p:txBody>
          <a:bodyPr wrap="square">
            <a:spAutoFit/>
          </a:bodyPr>
          <a:lstStyle/>
          <a:p>
            <a:r>
              <a:rPr lang="zh-CN" altLang="zh-CN" b="1" dirty="0">
                <a:latin typeface="微软雅黑" panose="020B0503020204020204" pitchFamily="34" charset="-122"/>
                <a:ea typeface="微软雅黑" panose="020B0503020204020204" pitchFamily="34" charset="-122"/>
              </a:rPr>
              <a:t>资源管理模块：</a:t>
            </a:r>
            <a:r>
              <a:rPr lang="zh-CN" altLang="zh-CN" dirty="0">
                <a:latin typeface="微软雅黑" panose="020B0503020204020204" pitchFamily="34" charset="-122"/>
                <a:ea typeface="微软雅黑" panose="020B0503020204020204" pitchFamily="34" charset="-122"/>
              </a:rPr>
              <a:t>可用于对各个地区的工厂中车间结构以及设备配置进行查看和修改，同时可查看设备的工作状态。</a:t>
            </a:r>
          </a:p>
        </p:txBody>
      </p:sp>
    </p:spTree>
    <p:extLst>
      <p:ext uri="{BB962C8B-B14F-4D97-AF65-F5344CB8AC3E}">
        <p14:creationId xmlns:p14="http://schemas.microsoft.com/office/powerpoint/2010/main" val="2389289105"/>
      </p:ext>
    </p:extLst>
  </p:cSld>
  <p:clrMapOvr>
    <a:masterClrMapping/>
  </p:clrMapOvr>
  <mc:AlternateContent xmlns:mc="http://schemas.openxmlformats.org/markup-compatibility/2006">
    <mc:Choice xmlns:p14="http://schemas.microsoft.com/office/powerpoint/2010/main" Requires="p14">
      <p:transition p14:dur="0" advTm="8080"/>
    </mc:Choice>
    <mc:Fallback>
      <p:transition advTm="808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多</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调度系统的模块设计</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646331"/>
          </a:xfrm>
          <a:prstGeom prst="rect">
            <a:avLst/>
          </a:prstGeom>
        </p:spPr>
        <p:txBody>
          <a:bodyPr wrap="square">
            <a:spAutoFit/>
          </a:bodyPr>
          <a:lstStyle/>
          <a:p>
            <a:r>
              <a:rPr lang="zh-CN" altLang="zh-CN" b="1" dirty="0">
                <a:latin typeface="微软雅黑" panose="020B0503020204020204" pitchFamily="34" charset="-122"/>
                <a:ea typeface="微软雅黑" panose="020B0503020204020204" pitchFamily="34" charset="-122"/>
              </a:rPr>
              <a:t>资源管理模块：</a:t>
            </a:r>
            <a:r>
              <a:rPr lang="zh-CN" altLang="zh-CN" dirty="0">
                <a:latin typeface="微软雅黑" panose="020B0503020204020204" pitchFamily="34" charset="-122"/>
                <a:ea typeface="微软雅黑" panose="020B0503020204020204" pitchFamily="34" charset="-122"/>
              </a:rPr>
              <a:t>可用于对各个地区的工厂中车间结构以及设备配置进行查看和修改，同时可查看设备的工作状态。</a:t>
            </a:r>
          </a:p>
        </p:txBody>
      </p:sp>
      <p:pic>
        <p:nvPicPr>
          <p:cNvPr id="8" name="图片 7">
            <a:extLst>
              <a:ext uri="{FF2B5EF4-FFF2-40B4-BE49-F238E27FC236}">
                <a16:creationId xmlns:a16="http://schemas.microsoft.com/office/drawing/2014/main" id="{2FCA6EF9-D734-4644-A00C-78A7D23C78A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109" y="2336790"/>
            <a:ext cx="8173180" cy="4618554"/>
          </a:xfrm>
          <a:prstGeom prst="rect">
            <a:avLst/>
          </a:prstGeom>
        </p:spPr>
      </p:pic>
    </p:spTree>
    <p:extLst>
      <p:ext uri="{BB962C8B-B14F-4D97-AF65-F5344CB8AC3E}">
        <p14:creationId xmlns:p14="http://schemas.microsoft.com/office/powerpoint/2010/main" val="3646006431"/>
      </p:ext>
    </p:extLst>
  </p:cSld>
  <p:clrMapOvr>
    <a:masterClrMapping/>
  </p:clrMapOvr>
  <mc:AlternateContent xmlns:mc="http://schemas.openxmlformats.org/markup-compatibility/2006">
    <mc:Choice xmlns:p14="http://schemas.microsoft.com/office/powerpoint/2010/main" Requires="p14">
      <p:transition p14:dur="0" advTm="17022"/>
    </mc:Choice>
    <mc:Fallback>
      <p:transition advTm="17022"/>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多</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调度系统的模块设计</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646331"/>
          </a:xfrm>
          <a:prstGeom prst="rect">
            <a:avLst/>
          </a:prstGeom>
        </p:spPr>
        <p:txBody>
          <a:bodyPr wrap="square">
            <a:spAutoFit/>
          </a:bodyPr>
          <a:lstStyle/>
          <a:p>
            <a:r>
              <a:rPr lang="zh-CN" altLang="zh-CN" b="1" dirty="0">
                <a:latin typeface="微软雅黑" panose="020B0503020204020204" pitchFamily="34" charset="-122"/>
                <a:ea typeface="微软雅黑" panose="020B0503020204020204" pitchFamily="34" charset="-122"/>
              </a:rPr>
              <a:t>工艺管理模块：</a:t>
            </a:r>
            <a:r>
              <a:rPr lang="zh-CN" altLang="zh-CN" dirty="0">
                <a:latin typeface="微软雅黑" panose="020B0503020204020204" pitchFamily="34" charset="-122"/>
                <a:ea typeface="微软雅黑" panose="020B0503020204020204" pitchFamily="34" charset="-122"/>
              </a:rPr>
              <a:t>对系统内产品的工艺信息进行管理，可查看产品的组成，工件的加工工艺等。当用户是工艺管理员时，可对工艺信息进行增删查改。</a:t>
            </a:r>
            <a:endParaRPr lang="en-US" altLang="zh-CN" sz="1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20257804"/>
      </p:ext>
    </p:extLst>
  </p:cSld>
  <p:clrMapOvr>
    <a:masterClrMapping/>
  </p:clrMapOvr>
  <mc:AlternateContent xmlns:mc="http://schemas.openxmlformats.org/markup-compatibility/2006">
    <mc:Choice xmlns:p14="http://schemas.microsoft.com/office/powerpoint/2010/main" Requires="p14">
      <p:transition p14:dur="0" advTm="7812"/>
    </mc:Choice>
    <mc:Fallback>
      <p:transition advTm="7812"/>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多</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调度系统的模块设计</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646331"/>
          </a:xfrm>
          <a:prstGeom prst="rect">
            <a:avLst/>
          </a:prstGeom>
        </p:spPr>
        <p:txBody>
          <a:bodyPr wrap="square">
            <a:spAutoFit/>
          </a:bodyPr>
          <a:lstStyle/>
          <a:p>
            <a:r>
              <a:rPr lang="zh-CN" altLang="zh-CN" b="1" dirty="0">
                <a:latin typeface="微软雅黑" panose="020B0503020204020204" pitchFamily="34" charset="-122"/>
                <a:ea typeface="微软雅黑" panose="020B0503020204020204" pitchFamily="34" charset="-122"/>
              </a:rPr>
              <a:t>工艺管理模块：</a:t>
            </a:r>
            <a:r>
              <a:rPr lang="zh-CN" altLang="zh-CN" dirty="0">
                <a:latin typeface="微软雅黑" panose="020B0503020204020204" pitchFamily="34" charset="-122"/>
                <a:ea typeface="微软雅黑" panose="020B0503020204020204" pitchFamily="34" charset="-122"/>
              </a:rPr>
              <a:t>对系统内产品的工艺信息进行管理，可查看产品的组成，工件的加工工艺等。当用户是工艺管理员时，可对工艺信息进行增删查改。</a:t>
            </a:r>
            <a:endParaRPr lang="en-US" altLang="zh-CN" sz="1400"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FE3875D2-13DA-4702-BC53-0EE398C2711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8436" y="2377526"/>
            <a:ext cx="7867190" cy="4445643"/>
          </a:xfrm>
          <a:prstGeom prst="rect">
            <a:avLst/>
          </a:prstGeom>
        </p:spPr>
      </p:pic>
    </p:spTree>
    <p:extLst>
      <p:ext uri="{BB962C8B-B14F-4D97-AF65-F5344CB8AC3E}">
        <p14:creationId xmlns:p14="http://schemas.microsoft.com/office/powerpoint/2010/main" val="142917978"/>
      </p:ext>
    </p:extLst>
  </p:cSld>
  <p:clrMapOvr>
    <a:masterClrMapping/>
  </p:clrMapOvr>
  <mc:AlternateContent xmlns:mc="http://schemas.openxmlformats.org/markup-compatibility/2006">
    <mc:Choice xmlns:p14="http://schemas.microsoft.com/office/powerpoint/2010/main" Requires="p14">
      <p:transition p14:dur="0" advTm="21342"/>
    </mc:Choice>
    <mc:Fallback>
      <p:transition advTm="21342"/>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923330"/>
          </a:xfrm>
          <a:prstGeom prst="rect">
            <a:avLst/>
          </a:prstGeom>
        </p:spPr>
        <p:txBody>
          <a:bodyPr wrap="square">
            <a:spAutoFit/>
          </a:bodyPr>
          <a:lstStyle/>
          <a:p>
            <a:r>
              <a:rPr lang="zh-CN" altLang="zh-CN" b="1" dirty="0">
                <a:latin typeface="微软雅黑" panose="020B0503020204020204" pitchFamily="34" charset="-122"/>
                <a:ea typeface="微软雅黑" panose="020B0503020204020204" pitchFamily="34" charset="-122"/>
              </a:rPr>
              <a:t>生产调度模块：</a:t>
            </a:r>
            <a:r>
              <a:rPr lang="zh-CN" altLang="zh-CN" dirty="0">
                <a:latin typeface="微软雅黑" panose="020B0503020204020204" pitchFamily="34" charset="-122"/>
                <a:ea typeface="微软雅黑" panose="020B0503020204020204" pitchFamily="34" charset="-122"/>
              </a:rPr>
              <a:t>用于接收客户的生产订单并制定对应的调度方案，提供对改进蚁群算法的参数设置以优化调度结果。也可由系统管理员直接设置参与调度的生产任务并制定生产计划。</a:t>
            </a:r>
          </a:p>
        </p:txBody>
      </p:sp>
      <p:sp>
        <p:nvSpPr>
          <p:cNvPr id="10" name="矩形 9">
            <a:extLst>
              <a:ext uri="{FF2B5EF4-FFF2-40B4-BE49-F238E27FC236}">
                <a16:creationId xmlns:a16="http://schemas.microsoft.com/office/drawing/2014/main" id="{7C4607FB-6112-4335-B226-57C3BC3D37DD}"/>
              </a:ext>
            </a:extLst>
          </p:cNvPr>
          <p:cNvSpPr/>
          <p:nvPr/>
        </p:nvSpPr>
        <p:spPr>
          <a:xfrm>
            <a:off x="535811" y="2602555"/>
            <a:ext cx="8781605"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实验一</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验证生产任务跨区域分解策略</a:t>
            </a:r>
            <a:endParaRPr lang="zh-CN" altLang="zh-CN"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35CA28BD-6955-4382-B4D2-3943C297CC43}"/>
              </a:ext>
            </a:extLst>
          </p:cNvPr>
          <p:cNvPicPr>
            <a:picLocks noChangeAspect="1"/>
          </p:cNvPicPr>
          <p:nvPr/>
        </p:nvPicPr>
        <p:blipFill>
          <a:blip r:embed="rId6"/>
          <a:stretch>
            <a:fillRect/>
          </a:stretch>
        </p:blipFill>
        <p:spPr>
          <a:xfrm>
            <a:off x="1797695" y="2985788"/>
            <a:ext cx="6367583" cy="3794191"/>
          </a:xfrm>
          <a:prstGeom prst="rect">
            <a:avLst/>
          </a:prstGeom>
        </p:spPr>
      </p:pic>
    </p:spTree>
    <p:extLst>
      <p:ext uri="{BB962C8B-B14F-4D97-AF65-F5344CB8AC3E}">
        <p14:creationId xmlns:p14="http://schemas.microsoft.com/office/powerpoint/2010/main" val="2471039195"/>
      </p:ext>
    </p:extLst>
  </p:cSld>
  <p:clrMapOvr>
    <a:masterClrMapping/>
  </p:clrMapOvr>
  <mc:AlternateContent xmlns:mc="http://schemas.openxmlformats.org/markup-compatibility/2006">
    <mc:Choice xmlns:p14="http://schemas.microsoft.com/office/powerpoint/2010/main" Requires="p14">
      <p:transition p14:dur="0" advTm="18475"/>
    </mc:Choice>
    <mc:Fallback>
      <p:transition advTm="18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923330"/>
          </a:xfrm>
          <a:prstGeom prst="rect">
            <a:avLst/>
          </a:prstGeom>
        </p:spPr>
        <p:txBody>
          <a:bodyPr wrap="square">
            <a:spAutoFit/>
          </a:bodyPr>
          <a:lstStyle/>
          <a:p>
            <a:r>
              <a:rPr lang="zh-CN" altLang="zh-CN" b="1" dirty="0">
                <a:latin typeface="微软雅黑" panose="020B0503020204020204" pitchFamily="34" charset="-122"/>
                <a:ea typeface="微软雅黑" panose="020B0503020204020204" pitchFamily="34" charset="-122"/>
              </a:rPr>
              <a:t>生产调度模块：</a:t>
            </a:r>
            <a:r>
              <a:rPr lang="zh-CN" altLang="zh-CN" dirty="0">
                <a:latin typeface="微软雅黑" panose="020B0503020204020204" pitchFamily="34" charset="-122"/>
                <a:ea typeface="微软雅黑" panose="020B0503020204020204" pitchFamily="34" charset="-122"/>
              </a:rPr>
              <a:t>用于接收客户的生产订单并制定对应的调度方案，提供对改进蚁群算法的参数设置以优化调度结果。也可由系统管理员直接设置参与调度的生产任务并制定生产计划。</a:t>
            </a:r>
          </a:p>
        </p:txBody>
      </p:sp>
      <p:sp>
        <p:nvSpPr>
          <p:cNvPr id="10" name="矩形 9">
            <a:extLst>
              <a:ext uri="{FF2B5EF4-FFF2-40B4-BE49-F238E27FC236}">
                <a16:creationId xmlns:a16="http://schemas.microsoft.com/office/drawing/2014/main" id="{7C4607FB-6112-4335-B226-57C3BC3D37DD}"/>
              </a:ext>
            </a:extLst>
          </p:cNvPr>
          <p:cNvSpPr/>
          <p:nvPr/>
        </p:nvSpPr>
        <p:spPr>
          <a:xfrm>
            <a:off x="535811" y="2602555"/>
            <a:ext cx="8781605" cy="923330"/>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实验一</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验证生产任务跨区域分解策略</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把该实例分配到两间工厂，工厂四和工厂五中进行调度，其中工厂四的设备存在工序占用，工厂五的设备均是空闲的</a:t>
            </a:r>
            <a:endParaRPr lang="zh-CN" altLang="zh-CN" dirty="0">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EEEE0519-5EC3-470D-845D-0B0C8A7D1FFD}"/>
              </a:ext>
            </a:extLst>
          </p:cNvPr>
          <p:cNvSpPr txBox="1"/>
          <p:nvPr/>
        </p:nvSpPr>
        <p:spPr>
          <a:xfrm>
            <a:off x="2301751" y="5974648"/>
            <a:ext cx="936104"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工厂四</a:t>
            </a:r>
          </a:p>
        </p:txBody>
      </p:sp>
      <p:sp>
        <p:nvSpPr>
          <p:cNvPr id="14" name="文本框 13">
            <a:extLst>
              <a:ext uri="{FF2B5EF4-FFF2-40B4-BE49-F238E27FC236}">
                <a16:creationId xmlns:a16="http://schemas.microsoft.com/office/drawing/2014/main" id="{3B7E5CA5-3FBA-4B4D-B7EC-A6E676B98DA8}"/>
              </a:ext>
            </a:extLst>
          </p:cNvPr>
          <p:cNvSpPr txBox="1"/>
          <p:nvPr/>
        </p:nvSpPr>
        <p:spPr>
          <a:xfrm>
            <a:off x="6910263" y="5955736"/>
            <a:ext cx="936104" cy="338554"/>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工厂五</a:t>
            </a:r>
          </a:p>
        </p:txBody>
      </p:sp>
      <p:pic>
        <p:nvPicPr>
          <p:cNvPr id="6" name="图片 5">
            <a:extLst>
              <a:ext uri="{FF2B5EF4-FFF2-40B4-BE49-F238E27FC236}">
                <a16:creationId xmlns:a16="http://schemas.microsoft.com/office/drawing/2014/main" id="{9CE587A4-5F0C-4D54-9EC4-C3080AE8D9B0}"/>
              </a:ext>
            </a:extLst>
          </p:cNvPr>
          <p:cNvPicPr>
            <a:picLocks noChangeAspect="1"/>
          </p:cNvPicPr>
          <p:nvPr/>
        </p:nvPicPr>
        <p:blipFill>
          <a:blip r:embed="rId6"/>
          <a:stretch>
            <a:fillRect/>
          </a:stretch>
        </p:blipFill>
        <p:spPr>
          <a:xfrm>
            <a:off x="567959" y="4262175"/>
            <a:ext cx="8422432" cy="1581682"/>
          </a:xfrm>
          <a:prstGeom prst="rect">
            <a:avLst/>
          </a:prstGeom>
        </p:spPr>
      </p:pic>
    </p:spTree>
    <p:extLst>
      <p:ext uri="{BB962C8B-B14F-4D97-AF65-F5344CB8AC3E}">
        <p14:creationId xmlns:p14="http://schemas.microsoft.com/office/powerpoint/2010/main" val="3665181246"/>
      </p:ext>
    </p:extLst>
  </p:cSld>
  <p:clrMapOvr>
    <a:masterClrMapping/>
  </p:clrMapOvr>
  <mc:AlternateContent xmlns:mc="http://schemas.openxmlformats.org/markup-compatibility/2006">
    <mc:Choice xmlns:p14="http://schemas.microsoft.com/office/powerpoint/2010/main" Requires="p14">
      <p:transition p14:dur="0" advTm="20054"/>
    </mc:Choice>
    <mc:Fallback>
      <p:transition advTm="20054"/>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3" name="矩形 22">
            <a:extLst>
              <a:ext uri="{FF2B5EF4-FFF2-40B4-BE49-F238E27FC236}">
                <a16:creationId xmlns:a16="http://schemas.microsoft.com/office/drawing/2014/main" id="{920B08D0-BF0A-4DEE-B285-2C424F6422E7}"/>
              </a:ext>
            </a:extLst>
          </p:cNvPr>
          <p:cNvSpPr/>
          <p:nvPr/>
        </p:nvSpPr>
        <p:spPr>
          <a:xfrm>
            <a:off x="442259" y="1528093"/>
            <a:ext cx="8781605" cy="923330"/>
          </a:xfrm>
          <a:prstGeom prst="rect">
            <a:avLst/>
          </a:prstGeom>
        </p:spPr>
        <p:txBody>
          <a:bodyPr wrap="square">
            <a:spAutoFit/>
          </a:bodyPr>
          <a:lstStyle/>
          <a:p>
            <a:r>
              <a:rPr lang="zh-CN" altLang="zh-CN" b="1" dirty="0">
                <a:latin typeface="微软雅黑" panose="020B0503020204020204" pitchFamily="34" charset="-122"/>
                <a:ea typeface="微软雅黑" panose="020B0503020204020204" pitchFamily="34" charset="-122"/>
              </a:rPr>
              <a:t>生产调度模块：</a:t>
            </a:r>
            <a:r>
              <a:rPr lang="zh-CN" altLang="zh-CN" dirty="0">
                <a:latin typeface="微软雅黑" panose="020B0503020204020204" pitchFamily="34" charset="-122"/>
                <a:ea typeface="微软雅黑" panose="020B0503020204020204" pitchFamily="34" charset="-122"/>
              </a:rPr>
              <a:t>用于接收客户的生产订单并制定对应的调度方案，提供对改进蚁群算法的参数设置以优化调度结果。也可由系统管理员直接设置参与调度的生产任务并制定生产计划。</a:t>
            </a:r>
          </a:p>
        </p:txBody>
      </p:sp>
      <p:sp>
        <p:nvSpPr>
          <p:cNvPr id="10" name="矩形 9">
            <a:extLst>
              <a:ext uri="{FF2B5EF4-FFF2-40B4-BE49-F238E27FC236}">
                <a16:creationId xmlns:a16="http://schemas.microsoft.com/office/drawing/2014/main" id="{7C4607FB-6112-4335-B226-57C3BC3D37DD}"/>
              </a:ext>
            </a:extLst>
          </p:cNvPr>
          <p:cNvSpPr/>
          <p:nvPr/>
        </p:nvSpPr>
        <p:spPr>
          <a:xfrm>
            <a:off x="535811" y="2602555"/>
            <a:ext cx="8781605" cy="923330"/>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实验一</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验证生产任务跨区域分解策略</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把该实例分配到两间工厂，工厂四和工厂五中进行调度，其中工厂四的设备存在工序占用，工厂五的设备均是空闲的</a:t>
            </a:r>
            <a:endParaRPr lang="zh-CN" altLang="zh-CN" dirty="0">
              <a:latin typeface="微软雅黑" panose="020B0503020204020204" pitchFamily="34" charset="-122"/>
              <a:ea typeface="微软雅黑" panose="020B0503020204020204" pitchFamily="34" charset="-122"/>
            </a:endParaRPr>
          </a:p>
        </p:txBody>
      </p:sp>
      <p:pic>
        <p:nvPicPr>
          <p:cNvPr id="12" name="图片 11" descr="C:\Users\Robot\Documents\Tencent Files\1067341215\Image\C2C\@){Q0M%Z@E9{[DBBB47E726.png">
            <a:extLst>
              <a:ext uri="{FF2B5EF4-FFF2-40B4-BE49-F238E27FC236}">
                <a16:creationId xmlns:a16="http://schemas.microsoft.com/office/drawing/2014/main" id="{48652B35-6EEF-4B39-ADFD-0D19C2F2133C}"/>
              </a:ext>
            </a:extLst>
          </p:cNvPr>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756805" y="3707120"/>
            <a:ext cx="4680520" cy="2136737"/>
          </a:xfrm>
          <a:prstGeom prst="rect">
            <a:avLst/>
          </a:prstGeom>
          <a:noFill/>
          <a:ln>
            <a:noFill/>
          </a:ln>
        </p:spPr>
      </p:pic>
      <p:pic>
        <p:nvPicPr>
          <p:cNvPr id="13" name="图片 12">
            <a:extLst>
              <a:ext uri="{FF2B5EF4-FFF2-40B4-BE49-F238E27FC236}">
                <a16:creationId xmlns:a16="http://schemas.microsoft.com/office/drawing/2014/main" id="{265FB692-EEB6-4D3B-99AB-47845278E4B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5811" y="2118977"/>
            <a:ext cx="8491935" cy="4763613"/>
          </a:xfrm>
          <a:prstGeom prst="rect">
            <a:avLst/>
          </a:prstGeom>
        </p:spPr>
      </p:pic>
    </p:spTree>
    <p:extLst>
      <p:ext uri="{BB962C8B-B14F-4D97-AF65-F5344CB8AC3E}">
        <p14:creationId xmlns:p14="http://schemas.microsoft.com/office/powerpoint/2010/main" val="659051559"/>
      </p:ext>
    </p:extLst>
  </p:cSld>
  <p:clrMapOvr>
    <a:masterClrMapping/>
  </p:clrMapOvr>
  <mc:AlternateContent xmlns:mc="http://schemas.openxmlformats.org/markup-compatibility/2006">
    <mc:Choice xmlns:p14="http://schemas.microsoft.com/office/powerpoint/2010/main" Requires="p14">
      <p:transition p14:dur="0" advTm="36965"/>
    </mc:Choice>
    <mc:Fallback>
      <p:transition advTm="36965"/>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0" name="矩形 9">
            <a:extLst>
              <a:ext uri="{FF2B5EF4-FFF2-40B4-BE49-F238E27FC236}">
                <a16:creationId xmlns:a16="http://schemas.microsoft.com/office/drawing/2014/main" id="{7C4607FB-6112-4335-B226-57C3BC3D37DD}"/>
              </a:ext>
            </a:extLst>
          </p:cNvPr>
          <p:cNvSpPr/>
          <p:nvPr/>
        </p:nvSpPr>
        <p:spPr>
          <a:xfrm>
            <a:off x="535811" y="1590809"/>
            <a:ext cx="8781605"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实验二</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验证设备故障条件下的异常调度策略</a:t>
            </a:r>
            <a:endParaRPr lang="zh-CN" altLang="zh-CN"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97540931-5F23-4AC0-9434-5611DBC6A4D1}"/>
              </a:ext>
            </a:extLst>
          </p:cNvPr>
          <p:cNvSpPr/>
          <p:nvPr/>
        </p:nvSpPr>
        <p:spPr>
          <a:xfrm>
            <a:off x="535810" y="2138695"/>
            <a:ext cx="8781605" cy="1200329"/>
          </a:xfrm>
          <a:prstGeom prst="rect">
            <a:avLst/>
          </a:prstGeom>
        </p:spPr>
        <p:txBody>
          <a:bodyPr wrap="square">
            <a:spAutoFit/>
          </a:bodyPr>
          <a:lstStyle/>
          <a:p>
            <a:r>
              <a:rPr lang="zh-CN" altLang="zh-CN" dirty="0">
                <a:latin typeface="微软雅黑" panose="020B0503020204020204" pitchFamily="34" charset="-122"/>
                <a:ea typeface="微软雅黑" panose="020B0503020204020204" pitchFamily="34" charset="-122"/>
              </a:rPr>
              <a:t>本</a:t>
            </a:r>
            <a:r>
              <a:rPr lang="zh-CN" altLang="en-US" dirty="0">
                <a:latin typeface="微软雅黑" panose="020B0503020204020204" pitchFamily="34" charset="-122"/>
                <a:ea typeface="微软雅黑" panose="020B0503020204020204" pitchFamily="34" charset="-122"/>
              </a:rPr>
              <a:t>研究</a:t>
            </a:r>
            <a:r>
              <a:rPr lang="zh-CN" altLang="zh-CN" dirty="0">
                <a:latin typeface="微软雅黑" panose="020B0503020204020204" pitchFamily="34" charset="-122"/>
                <a:ea typeface="微软雅黑" panose="020B0503020204020204" pitchFamily="34" charset="-122"/>
              </a:rPr>
              <a:t>把故障发生到新的工件任务封装完成定义为系统的</a:t>
            </a:r>
            <a:r>
              <a:rPr lang="zh-CN" altLang="zh-CN" b="1" dirty="0">
                <a:latin typeface="微软雅黑" panose="020B0503020204020204" pitchFamily="34" charset="-122"/>
                <a:ea typeface="微软雅黑" panose="020B0503020204020204" pitchFamily="34" charset="-122"/>
              </a:rPr>
              <a:t>反应时间</a:t>
            </a:r>
            <a:r>
              <a:rPr lang="zh-CN" altLang="zh-CN" dirty="0">
                <a:latin typeface="微软雅黑" panose="020B0503020204020204" pitchFamily="34" charset="-122"/>
                <a:ea typeface="微软雅黑" panose="020B0503020204020204" pitchFamily="34" charset="-122"/>
              </a:rPr>
              <a:t>，反应时间的大小体现了系统对设备故障</a:t>
            </a:r>
            <a:r>
              <a:rPr lang="zh-CN" altLang="en-US" dirty="0">
                <a:latin typeface="微软雅黑" panose="020B0503020204020204" pitchFamily="34" charset="-122"/>
                <a:ea typeface="微软雅黑" panose="020B0503020204020204" pitchFamily="34" charset="-122"/>
              </a:rPr>
              <a:t>的反应</a:t>
            </a:r>
            <a:r>
              <a:rPr lang="zh-CN" altLang="zh-CN" dirty="0">
                <a:latin typeface="微软雅黑" panose="020B0503020204020204" pitchFamily="34" charset="-122"/>
                <a:ea typeface="微软雅黑" panose="020B0503020204020204" pitchFamily="34" charset="-122"/>
              </a:rPr>
              <a:t>是否灵敏；工件任务封装完成到异常调度方案生成定义为</a:t>
            </a:r>
            <a:r>
              <a:rPr lang="zh-CN" altLang="zh-CN" b="1" dirty="0">
                <a:latin typeface="微软雅黑" panose="020B0503020204020204" pitchFamily="34" charset="-122"/>
                <a:ea typeface="微软雅黑" panose="020B0503020204020204" pitchFamily="34" charset="-122"/>
              </a:rPr>
              <a:t>异常调度时间</a:t>
            </a:r>
            <a:r>
              <a:rPr lang="zh-CN" altLang="zh-CN" dirty="0">
                <a:latin typeface="微软雅黑" panose="020B0503020204020204" pitchFamily="34" charset="-122"/>
                <a:ea typeface="微软雅黑" panose="020B0503020204020204" pitchFamily="34" charset="-122"/>
              </a:rPr>
              <a:t>，体现系统调度算法的效率；异常调度方案与正常调度方案的完工</a:t>
            </a:r>
            <a:r>
              <a:rPr lang="zh-CN" altLang="zh-CN" b="1" dirty="0">
                <a:latin typeface="微软雅黑" panose="020B0503020204020204" pitchFamily="34" charset="-122"/>
                <a:ea typeface="微软雅黑" panose="020B0503020204020204" pitchFamily="34" charset="-122"/>
              </a:rPr>
              <a:t>时间差值</a:t>
            </a:r>
            <a:r>
              <a:rPr lang="zh-CN" altLang="zh-CN" dirty="0">
                <a:latin typeface="微软雅黑" panose="020B0503020204020204" pitchFamily="34" charset="-122"/>
                <a:ea typeface="微软雅黑" panose="020B0503020204020204" pitchFamily="34" charset="-122"/>
              </a:rPr>
              <a:t>用于衡量系统异常调度</a:t>
            </a:r>
            <a:r>
              <a:rPr lang="zh-CN" altLang="en-US" dirty="0">
                <a:latin typeface="微软雅黑" panose="020B0503020204020204" pitchFamily="34" charset="-122"/>
                <a:ea typeface="微软雅黑" panose="020B0503020204020204" pitchFamily="34" charset="-122"/>
              </a:rPr>
              <a:t>策略</a:t>
            </a:r>
            <a:r>
              <a:rPr lang="zh-CN" altLang="zh-CN" dirty="0">
                <a:latin typeface="微软雅黑" panose="020B0503020204020204" pitchFamily="34" charset="-122"/>
                <a:ea typeface="微软雅黑" panose="020B0503020204020204" pitchFamily="34" charset="-122"/>
              </a:rPr>
              <a:t>的有效性。</a:t>
            </a:r>
          </a:p>
        </p:txBody>
      </p:sp>
    </p:spTree>
    <p:extLst>
      <p:ext uri="{BB962C8B-B14F-4D97-AF65-F5344CB8AC3E}">
        <p14:creationId xmlns:p14="http://schemas.microsoft.com/office/powerpoint/2010/main" val="2030796479"/>
      </p:ext>
    </p:extLst>
  </p:cSld>
  <p:clrMapOvr>
    <a:masterClrMapping/>
  </p:clrMapOvr>
  <mc:AlternateContent xmlns:mc="http://schemas.openxmlformats.org/markup-compatibility/2006">
    <mc:Choice xmlns:p14="http://schemas.microsoft.com/office/powerpoint/2010/main" Requires="p14">
      <p:transition p14:dur="0" advTm="33054"/>
    </mc:Choice>
    <mc:Fallback>
      <p:transition advTm="33054"/>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0" name="矩形 9">
            <a:extLst>
              <a:ext uri="{FF2B5EF4-FFF2-40B4-BE49-F238E27FC236}">
                <a16:creationId xmlns:a16="http://schemas.microsoft.com/office/drawing/2014/main" id="{7C4607FB-6112-4335-B226-57C3BC3D37DD}"/>
              </a:ext>
            </a:extLst>
          </p:cNvPr>
          <p:cNvSpPr/>
          <p:nvPr/>
        </p:nvSpPr>
        <p:spPr>
          <a:xfrm>
            <a:off x="535811" y="1590809"/>
            <a:ext cx="8781605"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实验二</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验证设备故障条件下的异常调度策略</a:t>
            </a:r>
            <a:endParaRPr lang="zh-CN" altLang="zh-CN"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97540931-5F23-4AC0-9434-5611DBC6A4D1}"/>
              </a:ext>
            </a:extLst>
          </p:cNvPr>
          <p:cNvSpPr/>
          <p:nvPr/>
        </p:nvSpPr>
        <p:spPr>
          <a:xfrm>
            <a:off x="535810" y="2138695"/>
            <a:ext cx="8781605" cy="1200329"/>
          </a:xfrm>
          <a:prstGeom prst="rect">
            <a:avLst/>
          </a:prstGeom>
        </p:spPr>
        <p:txBody>
          <a:bodyPr wrap="square">
            <a:spAutoFit/>
          </a:bodyPr>
          <a:lstStyle/>
          <a:p>
            <a:r>
              <a:rPr lang="zh-CN" altLang="zh-CN" dirty="0">
                <a:latin typeface="微软雅黑" panose="020B0503020204020204" pitchFamily="34" charset="-122"/>
                <a:ea typeface="微软雅黑" panose="020B0503020204020204" pitchFamily="34" charset="-122"/>
              </a:rPr>
              <a:t>本</a:t>
            </a:r>
            <a:r>
              <a:rPr lang="zh-CN" altLang="en-US" dirty="0">
                <a:latin typeface="微软雅黑" panose="020B0503020204020204" pitchFamily="34" charset="-122"/>
                <a:ea typeface="微软雅黑" panose="020B0503020204020204" pitchFamily="34" charset="-122"/>
              </a:rPr>
              <a:t>研究</a:t>
            </a:r>
            <a:r>
              <a:rPr lang="zh-CN" altLang="zh-CN" dirty="0">
                <a:latin typeface="微软雅黑" panose="020B0503020204020204" pitchFamily="34" charset="-122"/>
                <a:ea typeface="微软雅黑" panose="020B0503020204020204" pitchFamily="34" charset="-122"/>
              </a:rPr>
              <a:t>把故障发生到新的工件任务封装完成定义为系统的</a:t>
            </a:r>
            <a:r>
              <a:rPr lang="zh-CN" altLang="zh-CN" b="1" dirty="0">
                <a:latin typeface="微软雅黑" panose="020B0503020204020204" pitchFamily="34" charset="-122"/>
                <a:ea typeface="微软雅黑" panose="020B0503020204020204" pitchFamily="34" charset="-122"/>
              </a:rPr>
              <a:t>反应时间</a:t>
            </a:r>
            <a:r>
              <a:rPr lang="zh-CN" altLang="zh-CN" dirty="0">
                <a:latin typeface="微软雅黑" panose="020B0503020204020204" pitchFamily="34" charset="-122"/>
                <a:ea typeface="微软雅黑" panose="020B0503020204020204" pitchFamily="34" charset="-122"/>
              </a:rPr>
              <a:t>，反应时间的大小体现了系统对设备故障是否灵敏；工件任务封装完成到异常调度方案生成定义为</a:t>
            </a:r>
            <a:r>
              <a:rPr lang="zh-CN" altLang="zh-CN" b="1" dirty="0">
                <a:latin typeface="微软雅黑" panose="020B0503020204020204" pitchFamily="34" charset="-122"/>
                <a:ea typeface="微软雅黑" panose="020B0503020204020204" pitchFamily="34" charset="-122"/>
              </a:rPr>
              <a:t>异常调度时间</a:t>
            </a:r>
            <a:r>
              <a:rPr lang="zh-CN" altLang="zh-CN" dirty="0">
                <a:latin typeface="微软雅黑" panose="020B0503020204020204" pitchFamily="34" charset="-122"/>
                <a:ea typeface="微软雅黑" panose="020B0503020204020204" pitchFamily="34" charset="-122"/>
              </a:rPr>
              <a:t>，体现系统调度算法的效率；异常调度方案与正常调度方案的完工</a:t>
            </a:r>
            <a:r>
              <a:rPr lang="zh-CN" altLang="zh-CN" b="1" dirty="0">
                <a:latin typeface="微软雅黑" panose="020B0503020204020204" pitchFamily="34" charset="-122"/>
                <a:ea typeface="微软雅黑" panose="020B0503020204020204" pitchFamily="34" charset="-122"/>
              </a:rPr>
              <a:t>时间差值</a:t>
            </a:r>
            <a:r>
              <a:rPr lang="zh-CN" altLang="zh-CN" dirty="0">
                <a:latin typeface="微软雅黑" panose="020B0503020204020204" pitchFamily="34" charset="-122"/>
                <a:ea typeface="微软雅黑" panose="020B0503020204020204" pitchFamily="34" charset="-122"/>
              </a:rPr>
              <a:t>用于衡量系统异常调度方案的有效性。</a:t>
            </a:r>
          </a:p>
        </p:txBody>
      </p:sp>
      <p:pic>
        <p:nvPicPr>
          <p:cNvPr id="3" name="图片 2">
            <a:extLst>
              <a:ext uri="{FF2B5EF4-FFF2-40B4-BE49-F238E27FC236}">
                <a16:creationId xmlns:a16="http://schemas.microsoft.com/office/drawing/2014/main" id="{EA7CC746-2F9D-4146-BE7F-CC702D16ED6C}"/>
              </a:ext>
            </a:extLst>
          </p:cNvPr>
          <p:cNvPicPr>
            <a:picLocks noChangeAspect="1"/>
          </p:cNvPicPr>
          <p:nvPr/>
        </p:nvPicPr>
        <p:blipFill>
          <a:blip r:embed="rId6"/>
          <a:stretch>
            <a:fillRect/>
          </a:stretch>
        </p:blipFill>
        <p:spPr>
          <a:xfrm>
            <a:off x="1435893" y="715962"/>
            <a:ext cx="6772275" cy="5800725"/>
          </a:xfrm>
          <a:prstGeom prst="rect">
            <a:avLst/>
          </a:prstGeom>
        </p:spPr>
      </p:pic>
    </p:spTree>
    <p:extLst>
      <p:ext uri="{BB962C8B-B14F-4D97-AF65-F5344CB8AC3E}">
        <p14:creationId xmlns:p14="http://schemas.microsoft.com/office/powerpoint/2010/main" val="2282127672"/>
      </p:ext>
    </p:extLst>
  </p:cSld>
  <p:clrMapOvr>
    <a:masterClrMapping/>
  </p:clrMapOvr>
  <mc:AlternateContent xmlns:mc="http://schemas.openxmlformats.org/markup-compatibility/2006">
    <mc:Choice xmlns:p14="http://schemas.microsoft.com/office/powerpoint/2010/main" Requires="p14">
      <p:transition p14:dur="0" advTm="4414"/>
    </mc:Choice>
    <mc:Fallback>
      <p:transition advTm="441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0246B8FE-2791-46E6-8E87-06C1560F43C9}"/>
              </a:ext>
            </a:extLst>
          </p:cNvPr>
          <p:cNvPicPr>
            <a:picLocks noChangeAspect="1"/>
          </p:cNvPicPr>
          <p:nvPr/>
        </p:nvPicPr>
        <p:blipFill>
          <a:blip r:embed="rId5"/>
          <a:stretch>
            <a:fillRect/>
          </a:stretch>
        </p:blipFill>
        <p:spPr>
          <a:xfrm>
            <a:off x="600712" y="2265143"/>
            <a:ext cx="8500223" cy="4435586"/>
          </a:xfrm>
          <a:prstGeom prst="rect">
            <a:avLst/>
          </a:prstGeom>
        </p:spPr>
      </p:pic>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2637143"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sym typeface="Arial" panose="020B0604020202020204" pitchFamily="34" charset="0"/>
              </a:rPr>
              <a:t>研究意义、目的</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一、研究背景</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34" name="Content Placeholder 2">
            <a:extLst>
              <a:ext uri="{FF2B5EF4-FFF2-40B4-BE49-F238E27FC236}">
                <a16:creationId xmlns:a16="http://schemas.microsoft.com/office/drawing/2014/main" id="{A830FDCF-4E68-4F4B-9808-CADF18FDC221}"/>
              </a:ext>
            </a:extLst>
          </p:cNvPr>
          <p:cNvSpPr txBox="1">
            <a:spLocks/>
          </p:cNvSpPr>
          <p:nvPr/>
        </p:nvSpPr>
        <p:spPr>
          <a:xfrm>
            <a:off x="253324" y="1687177"/>
            <a:ext cx="9033203" cy="61555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000" dirty="0">
                <a:latin typeface="微软雅黑" panose="020B0503020204020204" pitchFamily="34" charset="-122"/>
                <a:ea typeface="微软雅黑" panose="020B0503020204020204" pitchFamily="34" charset="-122"/>
              </a:rPr>
              <a:t>制造业是我国大力发展的支柱产业。目前人类社会的工业革命已经经历了三个阶段，以德国为首的制造业发达国家提出了工业</a:t>
            </a:r>
            <a:r>
              <a:rPr lang="en-US" altLang="zh-CN" sz="2000" dirty="0">
                <a:latin typeface="微软雅黑" panose="020B0503020204020204" pitchFamily="34" charset="-122"/>
                <a:ea typeface="微软雅黑" panose="020B0503020204020204" pitchFamily="34" charset="-122"/>
              </a:rPr>
              <a:t>4.0</a:t>
            </a:r>
            <a:r>
              <a:rPr lang="zh-CN" altLang="en-US" sz="2000" dirty="0">
                <a:latin typeface="微软雅黑" panose="020B0503020204020204" pitchFamily="34" charset="-122"/>
                <a:ea typeface="微软雅黑" panose="020B0503020204020204" pitchFamily="34" charset="-122"/>
              </a:rPr>
              <a:t>。</a:t>
            </a:r>
            <a:endParaRPr lang="en-US" sz="2000" dirty="0">
              <a:solidFill>
                <a:srgbClr val="212E3C"/>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766493288"/>
      </p:ext>
    </p:extLst>
  </p:cSld>
  <p:clrMapOvr>
    <a:masterClrMapping/>
  </p:clrMapOvr>
  <mc:AlternateContent xmlns:mc="http://schemas.openxmlformats.org/markup-compatibility/2006">
    <mc:Choice xmlns:p14="http://schemas.microsoft.com/office/powerpoint/2010/main" Requires="p14">
      <p:transition p14:dur="10" advTm="9448"/>
    </mc:Choice>
    <mc:Fallback>
      <p:transition advTm="9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xEl>
                                              <p:pRg st="0" end="0"/>
                                            </p:txEl>
                                          </p:spTgt>
                                        </p:tgtEl>
                                        <p:attrNameLst>
                                          <p:attrName>style.visibility</p:attrName>
                                        </p:attrNameLst>
                                      </p:cBhvr>
                                      <p:to>
                                        <p:strVal val="visible"/>
                                      </p:to>
                                    </p:set>
                                    <p:animEffect transition="in" filter="fade">
                                      <p:cBhvr>
                                        <p:cTn id="7" dur="500"/>
                                        <p:tgtEl>
                                          <p:spTgt spid="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0" name="矩形 9">
            <a:extLst>
              <a:ext uri="{FF2B5EF4-FFF2-40B4-BE49-F238E27FC236}">
                <a16:creationId xmlns:a16="http://schemas.microsoft.com/office/drawing/2014/main" id="{7C4607FB-6112-4335-B226-57C3BC3D37DD}"/>
              </a:ext>
            </a:extLst>
          </p:cNvPr>
          <p:cNvSpPr/>
          <p:nvPr/>
        </p:nvSpPr>
        <p:spPr>
          <a:xfrm>
            <a:off x="535811" y="1590809"/>
            <a:ext cx="8781605"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实验二</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验证设备故障条件下的异常调度策略</a:t>
            </a:r>
            <a:endParaRPr lang="zh-CN" altLang="zh-CN"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97540931-5F23-4AC0-9434-5611DBC6A4D1}"/>
              </a:ext>
            </a:extLst>
          </p:cNvPr>
          <p:cNvSpPr/>
          <p:nvPr/>
        </p:nvSpPr>
        <p:spPr>
          <a:xfrm>
            <a:off x="535810" y="2138695"/>
            <a:ext cx="8781605" cy="1200329"/>
          </a:xfrm>
          <a:prstGeom prst="rect">
            <a:avLst/>
          </a:prstGeom>
        </p:spPr>
        <p:txBody>
          <a:bodyPr wrap="square">
            <a:spAutoFit/>
          </a:bodyPr>
          <a:lstStyle/>
          <a:p>
            <a:r>
              <a:rPr lang="zh-CN" altLang="zh-CN" dirty="0">
                <a:latin typeface="微软雅黑" panose="020B0503020204020204" pitchFamily="34" charset="-122"/>
                <a:ea typeface="微软雅黑" panose="020B0503020204020204" pitchFamily="34" charset="-122"/>
              </a:rPr>
              <a:t>本</a:t>
            </a:r>
            <a:r>
              <a:rPr lang="zh-CN" altLang="en-US" dirty="0">
                <a:latin typeface="微软雅黑" panose="020B0503020204020204" pitchFamily="34" charset="-122"/>
                <a:ea typeface="微软雅黑" panose="020B0503020204020204" pitchFamily="34" charset="-122"/>
              </a:rPr>
              <a:t>研究</a:t>
            </a:r>
            <a:r>
              <a:rPr lang="zh-CN" altLang="zh-CN" dirty="0">
                <a:latin typeface="微软雅黑" panose="020B0503020204020204" pitchFamily="34" charset="-122"/>
                <a:ea typeface="微软雅黑" panose="020B0503020204020204" pitchFamily="34" charset="-122"/>
              </a:rPr>
              <a:t>把故障发生到新的工件任务封装完成定义为系统的</a:t>
            </a:r>
            <a:r>
              <a:rPr lang="zh-CN" altLang="zh-CN" b="1" dirty="0">
                <a:latin typeface="微软雅黑" panose="020B0503020204020204" pitchFamily="34" charset="-122"/>
                <a:ea typeface="微软雅黑" panose="020B0503020204020204" pitchFamily="34" charset="-122"/>
              </a:rPr>
              <a:t>反应时间</a:t>
            </a:r>
            <a:r>
              <a:rPr lang="zh-CN" altLang="zh-CN" dirty="0">
                <a:latin typeface="微软雅黑" panose="020B0503020204020204" pitchFamily="34" charset="-122"/>
                <a:ea typeface="微软雅黑" panose="020B0503020204020204" pitchFamily="34" charset="-122"/>
              </a:rPr>
              <a:t>，反应时间的大小体现了系统对设备故障是否灵敏；工件任务封装完成到异常调度方案生成定义为</a:t>
            </a:r>
            <a:r>
              <a:rPr lang="zh-CN" altLang="zh-CN" b="1" dirty="0">
                <a:latin typeface="微软雅黑" panose="020B0503020204020204" pitchFamily="34" charset="-122"/>
                <a:ea typeface="微软雅黑" panose="020B0503020204020204" pitchFamily="34" charset="-122"/>
              </a:rPr>
              <a:t>异常调度时间</a:t>
            </a:r>
            <a:r>
              <a:rPr lang="zh-CN" altLang="zh-CN" dirty="0">
                <a:latin typeface="微软雅黑" panose="020B0503020204020204" pitchFamily="34" charset="-122"/>
                <a:ea typeface="微软雅黑" panose="020B0503020204020204" pitchFamily="34" charset="-122"/>
              </a:rPr>
              <a:t>，体现系统调度算法的效率；异常调度方案与正常调度方案的完工</a:t>
            </a:r>
            <a:r>
              <a:rPr lang="zh-CN" altLang="zh-CN" b="1" dirty="0">
                <a:latin typeface="微软雅黑" panose="020B0503020204020204" pitchFamily="34" charset="-122"/>
                <a:ea typeface="微软雅黑" panose="020B0503020204020204" pitchFamily="34" charset="-122"/>
              </a:rPr>
              <a:t>时间差值</a:t>
            </a:r>
            <a:r>
              <a:rPr lang="zh-CN" altLang="zh-CN" dirty="0">
                <a:latin typeface="微软雅黑" panose="020B0503020204020204" pitchFamily="34" charset="-122"/>
                <a:ea typeface="微软雅黑" panose="020B0503020204020204" pitchFamily="34" charset="-122"/>
              </a:rPr>
              <a:t>用于衡量系统异常调度方案的有效性。</a:t>
            </a:r>
          </a:p>
        </p:txBody>
      </p:sp>
      <p:pic>
        <p:nvPicPr>
          <p:cNvPr id="5" name="图片 4">
            <a:extLst>
              <a:ext uri="{FF2B5EF4-FFF2-40B4-BE49-F238E27FC236}">
                <a16:creationId xmlns:a16="http://schemas.microsoft.com/office/drawing/2014/main" id="{F6A9D811-92DA-4908-A90C-EE9D5DF99780}"/>
              </a:ext>
            </a:extLst>
          </p:cNvPr>
          <p:cNvPicPr>
            <a:picLocks noChangeAspect="1"/>
          </p:cNvPicPr>
          <p:nvPr/>
        </p:nvPicPr>
        <p:blipFill>
          <a:blip r:embed="rId6"/>
          <a:stretch>
            <a:fillRect/>
          </a:stretch>
        </p:blipFill>
        <p:spPr>
          <a:xfrm>
            <a:off x="1459706" y="292100"/>
            <a:ext cx="6724650" cy="6648450"/>
          </a:xfrm>
          <a:prstGeom prst="rect">
            <a:avLst/>
          </a:prstGeom>
        </p:spPr>
      </p:pic>
    </p:spTree>
    <p:extLst>
      <p:ext uri="{BB962C8B-B14F-4D97-AF65-F5344CB8AC3E}">
        <p14:creationId xmlns:p14="http://schemas.microsoft.com/office/powerpoint/2010/main" val="125384292"/>
      </p:ext>
    </p:extLst>
  </p:cSld>
  <p:clrMapOvr>
    <a:masterClrMapping/>
  </p:clrMapOvr>
  <mc:AlternateContent xmlns:mc="http://schemas.openxmlformats.org/markup-compatibility/2006">
    <mc:Choice xmlns:p14="http://schemas.microsoft.com/office/powerpoint/2010/main" Requires="p14">
      <p:transition p14:dur="0" advTm="2007"/>
    </mc:Choice>
    <mc:Fallback>
      <p:transition advTm="2007"/>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0" name="矩形 9">
            <a:extLst>
              <a:ext uri="{FF2B5EF4-FFF2-40B4-BE49-F238E27FC236}">
                <a16:creationId xmlns:a16="http://schemas.microsoft.com/office/drawing/2014/main" id="{7C4607FB-6112-4335-B226-57C3BC3D37DD}"/>
              </a:ext>
            </a:extLst>
          </p:cNvPr>
          <p:cNvSpPr/>
          <p:nvPr/>
        </p:nvSpPr>
        <p:spPr>
          <a:xfrm>
            <a:off x="535811" y="1590809"/>
            <a:ext cx="8781605"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实验二</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验证设备故障条件下的异常调度策略</a:t>
            </a:r>
            <a:endParaRPr lang="zh-CN" altLang="zh-CN"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97540931-5F23-4AC0-9434-5611DBC6A4D1}"/>
              </a:ext>
            </a:extLst>
          </p:cNvPr>
          <p:cNvSpPr/>
          <p:nvPr/>
        </p:nvSpPr>
        <p:spPr>
          <a:xfrm>
            <a:off x="535810" y="2079915"/>
            <a:ext cx="8781605"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原始方案最优解：</a:t>
            </a:r>
            <a:r>
              <a:rPr lang="en-US" altLang="zh-CN" dirty="0">
                <a:latin typeface="微软雅黑" panose="020B0503020204020204" pitchFamily="34" charset="-122"/>
                <a:ea typeface="微软雅黑" panose="020B0503020204020204" pitchFamily="34" charset="-122"/>
              </a:rPr>
              <a:t>44</a:t>
            </a:r>
            <a:r>
              <a:rPr lang="zh-CN" altLang="en-US" dirty="0">
                <a:latin typeface="微软雅黑" panose="020B0503020204020204" pitchFamily="34" charset="-122"/>
                <a:ea typeface="微软雅黑" panose="020B0503020204020204" pitchFamily="34" charset="-122"/>
              </a:rPr>
              <a:t>， 方案计算时间：</a:t>
            </a:r>
            <a:r>
              <a:rPr lang="en-US" altLang="zh-CN" dirty="0">
                <a:latin typeface="微软雅黑" panose="020B0503020204020204" pitchFamily="34" charset="-122"/>
                <a:ea typeface="微软雅黑" panose="020B0503020204020204" pitchFamily="34" charset="-122"/>
              </a:rPr>
              <a:t>3.280</a:t>
            </a:r>
            <a:endParaRPr lang="zh-CN" altLang="zh-CN"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7C34A5F3-DFBC-4B6E-921B-A59F44AF0DAA}"/>
              </a:ext>
            </a:extLst>
          </p:cNvPr>
          <p:cNvPicPr>
            <a:picLocks noChangeAspect="1"/>
          </p:cNvPicPr>
          <p:nvPr/>
        </p:nvPicPr>
        <p:blipFill>
          <a:blip r:embed="rId6"/>
          <a:stretch>
            <a:fillRect/>
          </a:stretch>
        </p:blipFill>
        <p:spPr>
          <a:xfrm>
            <a:off x="817776" y="2529092"/>
            <a:ext cx="7527024" cy="4233950"/>
          </a:xfrm>
          <a:prstGeom prst="rect">
            <a:avLst/>
          </a:prstGeom>
        </p:spPr>
      </p:pic>
    </p:spTree>
    <p:extLst>
      <p:ext uri="{BB962C8B-B14F-4D97-AF65-F5344CB8AC3E}">
        <p14:creationId xmlns:p14="http://schemas.microsoft.com/office/powerpoint/2010/main" val="279291786"/>
      </p:ext>
    </p:extLst>
  </p:cSld>
  <p:clrMapOvr>
    <a:masterClrMapping/>
  </p:clrMapOvr>
  <mc:AlternateContent xmlns:mc="http://schemas.openxmlformats.org/markup-compatibility/2006">
    <mc:Choice xmlns:p14="http://schemas.microsoft.com/office/powerpoint/2010/main" Requires="p14">
      <p:transition p14:dur="0" advTm="7648"/>
    </mc:Choice>
    <mc:Fallback>
      <p:transition advTm="7648"/>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0" name="矩形 9">
            <a:extLst>
              <a:ext uri="{FF2B5EF4-FFF2-40B4-BE49-F238E27FC236}">
                <a16:creationId xmlns:a16="http://schemas.microsoft.com/office/drawing/2014/main" id="{7C4607FB-6112-4335-B226-57C3BC3D37DD}"/>
              </a:ext>
            </a:extLst>
          </p:cNvPr>
          <p:cNvSpPr/>
          <p:nvPr/>
        </p:nvSpPr>
        <p:spPr>
          <a:xfrm>
            <a:off x="535811" y="1590809"/>
            <a:ext cx="8781605"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实验二</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验证设备故障条件下的异常调度策略</a:t>
            </a:r>
            <a:endParaRPr lang="zh-CN" altLang="zh-CN"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97540931-5F23-4AC0-9434-5611DBC6A4D1}"/>
              </a:ext>
            </a:extLst>
          </p:cNvPr>
          <p:cNvSpPr/>
          <p:nvPr/>
        </p:nvSpPr>
        <p:spPr>
          <a:xfrm>
            <a:off x="535810" y="2079915"/>
            <a:ext cx="8781605"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开启故障测试模式</a:t>
            </a:r>
            <a:endParaRPr lang="zh-CN" altLang="zh-CN"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53C7B040-C66D-45E6-BA67-E21EF785B36F}"/>
              </a:ext>
            </a:extLst>
          </p:cNvPr>
          <p:cNvPicPr>
            <a:picLocks noChangeAspect="1"/>
          </p:cNvPicPr>
          <p:nvPr/>
        </p:nvPicPr>
        <p:blipFill>
          <a:blip r:embed="rId6"/>
          <a:stretch>
            <a:fillRect/>
          </a:stretch>
        </p:blipFill>
        <p:spPr>
          <a:xfrm>
            <a:off x="1359832" y="2615908"/>
            <a:ext cx="6924397" cy="3894973"/>
          </a:xfrm>
          <a:prstGeom prst="rect">
            <a:avLst/>
          </a:prstGeom>
        </p:spPr>
      </p:pic>
    </p:spTree>
    <p:extLst>
      <p:ext uri="{BB962C8B-B14F-4D97-AF65-F5344CB8AC3E}">
        <p14:creationId xmlns:p14="http://schemas.microsoft.com/office/powerpoint/2010/main" val="634785458"/>
      </p:ext>
    </p:extLst>
  </p:cSld>
  <p:clrMapOvr>
    <a:masterClrMapping/>
  </p:clrMapOvr>
  <mc:AlternateContent xmlns:mc="http://schemas.openxmlformats.org/markup-compatibility/2006">
    <mc:Choice xmlns:p14="http://schemas.microsoft.com/office/powerpoint/2010/main" Requires="p14">
      <p:transition p14:dur="0" advTm="9294"/>
    </mc:Choice>
    <mc:Fallback>
      <p:transition advTm="9294"/>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0" name="矩形 9">
            <a:extLst>
              <a:ext uri="{FF2B5EF4-FFF2-40B4-BE49-F238E27FC236}">
                <a16:creationId xmlns:a16="http://schemas.microsoft.com/office/drawing/2014/main" id="{7C4607FB-6112-4335-B226-57C3BC3D37DD}"/>
              </a:ext>
            </a:extLst>
          </p:cNvPr>
          <p:cNvSpPr/>
          <p:nvPr/>
        </p:nvSpPr>
        <p:spPr>
          <a:xfrm>
            <a:off x="535811" y="1590809"/>
            <a:ext cx="8781605"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实验二</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验证设备故障条件下的异常调度策略</a:t>
            </a:r>
            <a:endParaRPr lang="zh-CN" altLang="zh-CN"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97540931-5F23-4AC0-9434-5611DBC6A4D1}"/>
              </a:ext>
            </a:extLst>
          </p:cNvPr>
          <p:cNvSpPr/>
          <p:nvPr/>
        </p:nvSpPr>
        <p:spPr>
          <a:xfrm>
            <a:off x="535810" y="2079915"/>
            <a:ext cx="8781605"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测试结果：</a:t>
            </a:r>
            <a:endParaRPr lang="zh-CN" altLang="zh-CN"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6CA312AC-6307-4C1F-A718-B7BBC8587693}"/>
              </a:ext>
            </a:extLst>
          </p:cNvPr>
          <p:cNvPicPr>
            <a:picLocks noChangeAspect="1"/>
          </p:cNvPicPr>
          <p:nvPr/>
        </p:nvPicPr>
        <p:blipFill>
          <a:blip r:embed="rId6"/>
          <a:stretch>
            <a:fillRect/>
          </a:stretch>
        </p:blipFill>
        <p:spPr>
          <a:xfrm>
            <a:off x="1446675" y="2605068"/>
            <a:ext cx="6982271" cy="3927527"/>
          </a:xfrm>
          <a:prstGeom prst="rect">
            <a:avLst/>
          </a:prstGeom>
        </p:spPr>
      </p:pic>
    </p:spTree>
    <p:extLst>
      <p:ext uri="{BB962C8B-B14F-4D97-AF65-F5344CB8AC3E}">
        <p14:creationId xmlns:p14="http://schemas.microsoft.com/office/powerpoint/2010/main" val="3104746486"/>
      </p:ext>
    </p:extLst>
  </p:cSld>
  <p:clrMapOvr>
    <a:masterClrMapping/>
  </p:clrMapOvr>
  <mc:AlternateContent xmlns:mc="http://schemas.openxmlformats.org/markup-compatibility/2006">
    <mc:Choice xmlns:p14="http://schemas.microsoft.com/office/powerpoint/2010/main" Requires="p14">
      <p:transition p14:dur="0" advTm="5216"/>
    </mc:Choice>
    <mc:Fallback>
      <p:transition advTm="5216"/>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0" name="矩形 9">
            <a:extLst>
              <a:ext uri="{FF2B5EF4-FFF2-40B4-BE49-F238E27FC236}">
                <a16:creationId xmlns:a16="http://schemas.microsoft.com/office/drawing/2014/main" id="{7C4607FB-6112-4335-B226-57C3BC3D37DD}"/>
              </a:ext>
            </a:extLst>
          </p:cNvPr>
          <p:cNvSpPr/>
          <p:nvPr/>
        </p:nvSpPr>
        <p:spPr>
          <a:xfrm>
            <a:off x="535811" y="1590809"/>
            <a:ext cx="8781605"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实验二</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验证设备故障条件下的异常调度策略</a:t>
            </a:r>
            <a:endParaRPr lang="zh-CN" altLang="zh-CN"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97540931-5F23-4AC0-9434-5611DBC6A4D1}"/>
              </a:ext>
            </a:extLst>
          </p:cNvPr>
          <p:cNvSpPr/>
          <p:nvPr/>
        </p:nvSpPr>
        <p:spPr>
          <a:xfrm>
            <a:off x="535810" y="2079915"/>
            <a:ext cx="8781605" cy="369332"/>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100</a:t>
            </a:r>
            <a:r>
              <a:rPr lang="zh-CN" altLang="en-US" dirty="0">
                <a:latin typeface="微软雅黑" panose="020B0503020204020204" pitchFamily="34" charset="-122"/>
                <a:ea typeface="微软雅黑" panose="020B0503020204020204" pitchFamily="34" charset="-122"/>
              </a:rPr>
              <a:t>次故障触发的调度结果：</a:t>
            </a:r>
            <a:endParaRPr lang="zh-CN" altLang="zh-CN"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5EE19E94-7111-4767-B9FB-FD76EE826AB2}"/>
              </a:ext>
            </a:extLst>
          </p:cNvPr>
          <p:cNvPicPr>
            <a:picLocks noChangeAspect="1"/>
          </p:cNvPicPr>
          <p:nvPr/>
        </p:nvPicPr>
        <p:blipFill>
          <a:blip r:embed="rId6"/>
          <a:stretch>
            <a:fillRect/>
          </a:stretch>
        </p:blipFill>
        <p:spPr>
          <a:xfrm>
            <a:off x="1650248" y="2582487"/>
            <a:ext cx="6552728" cy="3616486"/>
          </a:xfrm>
          <a:prstGeom prst="rect">
            <a:avLst/>
          </a:prstGeom>
        </p:spPr>
      </p:pic>
      <p:sp>
        <p:nvSpPr>
          <p:cNvPr id="13" name="矩形 12">
            <a:extLst>
              <a:ext uri="{FF2B5EF4-FFF2-40B4-BE49-F238E27FC236}">
                <a16:creationId xmlns:a16="http://schemas.microsoft.com/office/drawing/2014/main" id="{397C0564-4DA8-448F-B12A-BE224721BEDA}"/>
              </a:ext>
            </a:extLst>
          </p:cNvPr>
          <p:cNvSpPr/>
          <p:nvPr/>
        </p:nvSpPr>
        <p:spPr>
          <a:xfrm>
            <a:off x="550068" y="6342921"/>
            <a:ext cx="8781605"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平均反应时间：</a:t>
            </a:r>
            <a:r>
              <a:rPr lang="en-US" altLang="zh-CN" dirty="0">
                <a:latin typeface="微软雅黑" panose="020B0503020204020204" pitchFamily="34" charset="-122"/>
                <a:ea typeface="微软雅黑" panose="020B0503020204020204" pitchFamily="34" charset="-122"/>
              </a:rPr>
              <a:t>0.511s  </a:t>
            </a:r>
            <a:r>
              <a:rPr lang="zh-CN" altLang="en-US" dirty="0">
                <a:latin typeface="微软雅黑" panose="020B0503020204020204" pitchFamily="34" charset="-122"/>
                <a:ea typeface="微软雅黑" panose="020B0503020204020204" pitchFamily="34" charset="-122"/>
              </a:rPr>
              <a:t>平均异常调度时间：</a:t>
            </a:r>
            <a:r>
              <a:rPr lang="en-US" altLang="zh-CN" dirty="0">
                <a:latin typeface="微软雅黑" panose="020B0503020204020204" pitchFamily="34" charset="-122"/>
                <a:ea typeface="微软雅黑" panose="020B0503020204020204" pitchFamily="34" charset="-122"/>
              </a:rPr>
              <a:t>1.837s  </a:t>
            </a:r>
            <a:r>
              <a:rPr lang="zh-CN" altLang="en-US" dirty="0">
                <a:latin typeface="微软雅黑" panose="020B0503020204020204" pitchFamily="34" charset="-122"/>
                <a:ea typeface="微软雅黑" panose="020B0503020204020204" pitchFamily="34" charset="-122"/>
              </a:rPr>
              <a:t>平均时间差：</a:t>
            </a:r>
            <a:r>
              <a:rPr lang="en-US" altLang="zh-CN" dirty="0">
                <a:latin typeface="微软雅黑" panose="020B0503020204020204" pitchFamily="34" charset="-122"/>
                <a:ea typeface="微软雅黑" panose="020B0503020204020204" pitchFamily="34" charset="-122"/>
              </a:rPr>
              <a:t>9.252</a:t>
            </a:r>
            <a:endParaRPr lang="zh-CN"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19303088"/>
      </p:ext>
    </p:extLst>
  </p:cSld>
  <p:clrMapOvr>
    <a:masterClrMapping/>
  </p:clrMapOvr>
  <mc:AlternateContent xmlns:mc="http://schemas.openxmlformats.org/markup-compatibility/2006">
    <mc:Choice xmlns:p14="http://schemas.microsoft.com/office/powerpoint/2010/main" Requires="p14">
      <p:transition p14:dur="0" advTm="17807"/>
    </mc:Choice>
    <mc:Fallback>
      <p:transition advTm="17807"/>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生产调度模块的实验验证</a:t>
            </a:r>
            <a:endParaRPr lang="en-US" altLang="zh-CN"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五、柔性生产动态调度系统的实现</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0" name="矩形 9">
            <a:extLst>
              <a:ext uri="{FF2B5EF4-FFF2-40B4-BE49-F238E27FC236}">
                <a16:creationId xmlns:a16="http://schemas.microsoft.com/office/drawing/2014/main" id="{7C4607FB-6112-4335-B226-57C3BC3D37DD}"/>
              </a:ext>
            </a:extLst>
          </p:cNvPr>
          <p:cNvSpPr/>
          <p:nvPr/>
        </p:nvSpPr>
        <p:spPr>
          <a:xfrm>
            <a:off x="535811" y="1590809"/>
            <a:ext cx="8781605"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实验二</a:t>
            </a:r>
            <a:r>
              <a:rPr lang="zh-CN" altLang="zh-CN"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验证设备故障条件下的异常调度策略</a:t>
            </a:r>
            <a:endParaRPr lang="zh-CN" altLang="zh-CN"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id="{97540931-5F23-4AC0-9434-5611DBC6A4D1}"/>
              </a:ext>
            </a:extLst>
          </p:cNvPr>
          <p:cNvSpPr/>
          <p:nvPr/>
        </p:nvSpPr>
        <p:spPr>
          <a:xfrm>
            <a:off x="535810" y="2079915"/>
            <a:ext cx="8781605" cy="1754326"/>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结论：</a:t>
            </a:r>
            <a:endParaRPr lang="en-US" altLang="zh-CN" b="1"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zh-CN" dirty="0">
                <a:latin typeface="微软雅黑" panose="020B0503020204020204" pitchFamily="34" charset="-122"/>
                <a:ea typeface="微软雅黑" panose="020B0503020204020204" pitchFamily="34" charset="-122"/>
              </a:rPr>
              <a:t>故障发生时间越早，所需的异常调度时间越长</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zh-CN" dirty="0">
                <a:latin typeface="微软雅黑" panose="020B0503020204020204" pitchFamily="34" charset="-122"/>
                <a:ea typeface="微软雅黑" panose="020B0503020204020204" pitchFamily="34" charset="-122"/>
              </a:rPr>
              <a:t>反应时间与故障发生时间相关性小，这是由于反应时间依赖</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之间的通信质量和效率。</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异常调度策略执行时间短，对故障反映灵敏度高（平均反应时间</a:t>
            </a:r>
            <a:r>
              <a:rPr lang="en-US" altLang="zh-CN" dirty="0">
                <a:latin typeface="微软雅黑" panose="020B0503020204020204" pitchFamily="34" charset="-122"/>
                <a:ea typeface="微软雅黑" panose="020B0503020204020204" pitchFamily="34" charset="-122"/>
              </a:rPr>
              <a:t>0.511s</a:t>
            </a:r>
            <a:r>
              <a:rPr lang="zh-CN" altLang="en-US" dirty="0">
                <a:latin typeface="微软雅黑" panose="020B0503020204020204" pitchFamily="34" charset="-122"/>
                <a:ea typeface="微软雅黑" panose="020B0503020204020204" pitchFamily="34" charset="-122"/>
              </a:rPr>
              <a:t>），新调度方案与原生产计划的差异也较低（平均时间差：</a:t>
            </a:r>
            <a:r>
              <a:rPr lang="en-US" altLang="zh-CN" dirty="0">
                <a:latin typeface="微软雅黑" panose="020B0503020204020204" pitchFamily="34" charset="-122"/>
                <a:ea typeface="微软雅黑" panose="020B0503020204020204" pitchFamily="34" charset="-122"/>
              </a:rPr>
              <a:t>9.252</a:t>
            </a:r>
            <a:r>
              <a:rPr lang="zh-CN" altLang="en-US" dirty="0">
                <a:latin typeface="微软雅黑" panose="020B0503020204020204" pitchFamily="34" charset="-122"/>
                <a:ea typeface="微软雅黑" panose="020B0503020204020204" pitchFamily="34" charset="-122"/>
              </a:rPr>
              <a:t>），表明策略是有效可行的。</a:t>
            </a:r>
            <a:endParaRPr lang="zh-CN"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42912917"/>
      </p:ext>
    </p:extLst>
  </p:cSld>
  <p:clrMapOvr>
    <a:masterClrMapping/>
  </p:clrMapOvr>
  <mc:AlternateContent xmlns:mc="http://schemas.openxmlformats.org/markup-compatibility/2006">
    <mc:Choice xmlns:p14="http://schemas.microsoft.com/office/powerpoint/2010/main" Requires="p14">
      <p:transition p14:dur="0" advTm="27150"/>
    </mc:Choice>
    <mc:Fallback>
      <p:transition advTm="27150"/>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48"/>
          <p:cNvSpPr txBox="1"/>
          <p:nvPr/>
        </p:nvSpPr>
        <p:spPr>
          <a:xfrm>
            <a:off x="3525887" y="2361339"/>
            <a:ext cx="4536504" cy="738664"/>
          </a:xfrm>
          <a:prstGeom prst="rect">
            <a:avLst/>
          </a:prstGeom>
          <a:noFill/>
        </p:spPr>
        <p:txBody>
          <a:bodyPr wrap="square" lIns="0" tIns="0" rIns="0" bIns="0" rtlCol="0">
            <a:spAutoFit/>
          </a:bodyPr>
          <a:lstStyle/>
          <a:p>
            <a:pPr algn="ctr"/>
            <a:r>
              <a:rPr lang="zh-CN" altLang="en-US" sz="4800" b="1" dirty="0">
                <a:solidFill>
                  <a:schemeClr val="accent1"/>
                </a:solidFill>
                <a:latin typeface="微软雅黑" panose="020B0503020204020204" pitchFamily="34" charset="-122"/>
                <a:ea typeface="微软雅黑" panose="020B0503020204020204" pitchFamily="34" charset="-122"/>
                <a:cs typeface="+mn-ea"/>
                <a:sym typeface="+mn-lt"/>
              </a:rPr>
              <a:t>总结与展望</a:t>
            </a:r>
            <a:endParaRPr lang="en-GB" altLang="zh-CN" sz="48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15" name="矩形 259"/>
          <p:cNvSpPr>
            <a:spLocks noChangeArrowheads="1"/>
          </p:cNvSpPr>
          <p:nvPr/>
        </p:nvSpPr>
        <p:spPr bwMode="auto">
          <a:xfrm>
            <a:off x="2157735" y="1888133"/>
            <a:ext cx="1787545" cy="1685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0350" cap="all" spc="225" dirty="0">
                <a:solidFill>
                  <a:schemeClr val="accent1"/>
                </a:solidFill>
                <a:latin typeface="Impact" panose="020B0806030902050204" pitchFamily="34" charset="0"/>
                <a:cs typeface="Arial" panose="020B0604020202020204" pitchFamily="34" charset="0"/>
              </a:rPr>
              <a:t>06</a:t>
            </a:r>
            <a:endParaRPr lang="zh-CN" altLang="en-US" sz="10350" cap="all" spc="225" dirty="0">
              <a:solidFill>
                <a:schemeClr val="accent1"/>
              </a:solidFill>
              <a:latin typeface="Impact" panose="020B0806030902050204" pitchFamily="34" charset="0"/>
              <a:cs typeface="Arial" panose="020B0604020202020204" pitchFamily="34" charset="0"/>
            </a:endParaRPr>
          </a:p>
        </p:txBody>
      </p:sp>
      <p:sp>
        <p:nvSpPr>
          <p:cNvPr id="6" name="Freeform 6"/>
          <p:cNvSpPr>
            <a:spLocks/>
          </p:cNvSpPr>
          <p:nvPr/>
        </p:nvSpPr>
        <p:spPr bwMode="auto">
          <a:xfrm>
            <a:off x="265" y="4952514"/>
            <a:ext cx="9643533" cy="1376054"/>
          </a:xfrm>
          <a:custGeom>
            <a:avLst/>
            <a:gdLst>
              <a:gd name="T0" fmla="*/ 1115 w 5702"/>
              <a:gd name="T1" fmla="*/ 0 h 1219"/>
              <a:gd name="T2" fmla="*/ 1277 w 5702"/>
              <a:gd name="T3" fmla="*/ 0 h 1219"/>
              <a:gd name="T4" fmla="*/ 1428 w 5702"/>
              <a:gd name="T5" fmla="*/ 2 h 1219"/>
              <a:gd name="T6" fmla="*/ 1569 w 5702"/>
              <a:gd name="T7" fmla="*/ 2 h 1219"/>
              <a:gd name="T8" fmla="*/ 1698 w 5702"/>
              <a:gd name="T9" fmla="*/ 4 h 1219"/>
              <a:gd name="T10" fmla="*/ 1816 w 5702"/>
              <a:gd name="T11" fmla="*/ 6 h 1219"/>
              <a:gd name="T12" fmla="*/ 1922 w 5702"/>
              <a:gd name="T13" fmla="*/ 7 h 1219"/>
              <a:gd name="T14" fmla="*/ 2018 w 5702"/>
              <a:gd name="T15" fmla="*/ 11 h 1219"/>
              <a:gd name="T16" fmla="*/ 2102 w 5702"/>
              <a:gd name="T17" fmla="*/ 14 h 1219"/>
              <a:gd name="T18" fmla="*/ 2201 w 5702"/>
              <a:gd name="T19" fmla="*/ 20 h 1219"/>
              <a:gd name="T20" fmla="*/ 2293 w 5702"/>
              <a:gd name="T21" fmla="*/ 32 h 1219"/>
              <a:gd name="T22" fmla="*/ 2375 w 5702"/>
              <a:gd name="T23" fmla="*/ 46 h 1219"/>
              <a:gd name="T24" fmla="*/ 2452 w 5702"/>
              <a:gd name="T25" fmla="*/ 63 h 1219"/>
              <a:gd name="T26" fmla="*/ 2518 w 5702"/>
              <a:gd name="T27" fmla="*/ 84 h 1219"/>
              <a:gd name="T28" fmla="*/ 2579 w 5702"/>
              <a:gd name="T29" fmla="*/ 107 h 1219"/>
              <a:gd name="T30" fmla="*/ 2633 w 5702"/>
              <a:gd name="T31" fmla="*/ 131 h 1219"/>
              <a:gd name="T32" fmla="*/ 2680 w 5702"/>
              <a:gd name="T33" fmla="*/ 157 h 1219"/>
              <a:gd name="T34" fmla="*/ 2722 w 5702"/>
              <a:gd name="T35" fmla="*/ 185 h 1219"/>
              <a:gd name="T36" fmla="*/ 2756 w 5702"/>
              <a:gd name="T37" fmla="*/ 213 h 1219"/>
              <a:gd name="T38" fmla="*/ 2788 w 5702"/>
              <a:gd name="T39" fmla="*/ 241 h 1219"/>
              <a:gd name="T40" fmla="*/ 2812 w 5702"/>
              <a:gd name="T41" fmla="*/ 269 h 1219"/>
              <a:gd name="T42" fmla="*/ 2835 w 5702"/>
              <a:gd name="T43" fmla="*/ 295 h 1219"/>
              <a:gd name="T44" fmla="*/ 2852 w 5702"/>
              <a:gd name="T45" fmla="*/ 319 h 1219"/>
              <a:gd name="T46" fmla="*/ 2868 w 5702"/>
              <a:gd name="T47" fmla="*/ 295 h 1219"/>
              <a:gd name="T48" fmla="*/ 2891 w 5702"/>
              <a:gd name="T49" fmla="*/ 269 h 1219"/>
              <a:gd name="T50" fmla="*/ 2915 w 5702"/>
              <a:gd name="T51" fmla="*/ 241 h 1219"/>
              <a:gd name="T52" fmla="*/ 2946 w 5702"/>
              <a:gd name="T53" fmla="*/ 213 h 1219"/>
              <a:gd name="T54" fmla="*/ 2981 w 5702"/>
              <a:gd name="T55" fmla="*/ 185 h 1219"/>
              <a:gd name="T56" fmla="*/ 3023 w 5702"/>
              <a:gd name="T57" fmla="*/ 157 h 1219"/>
              <a:gd name="T58" fmla="*/ 3070 w 5702"/>
              <a:gd name="T59" fmla="*/ 131 h 1219"/>
              <a:gd name="T60" fmla="*/ 3124 w 5702"/>
              <a:gd name="T61" fmla="*/ 107 h 1219"/>
              <a:gd name="T62" fmla="*/ 3185 w 5702"/>
              <a:gd name="T63" fmla="*/ 84 h 1219"/>
              <a:gd name="T64" fmla="*/ 3253 w 5702"/>
              <a:gd name="T65" fmla="*/ 63 h 1219"/>
              <a:gd name="T66" fmla="*/ 3328 w 5702"/>
              <a:gd name="T67" fmla="*/ 46 h 1219"/>
              <a:gd name="T68" fmla="*/ 3409 w 5702"/>
              <a:gd name="T69" fmla="*/ 32 h 1219"/>
              <a:gd name="T70" fmla="*/ 3502 w 5702"/>
              <a:gd name="T71" fmla="*/ 20 h 1219"/>
              <a:gd name="T72" fmla="*/ 3601 w 5702"/>
              <a:gd name="T73" fmla="*/ 14 h 1219"/>
              <a:gd name="T74" fmla="*/ 3684 w 5702"/>
              <a:gd name="T75" fmla="*/ 11 h 1219"/>
              <a:gd name="T76" fmla="*/ 3780 w 5702"/>
              <a:gd name="T77" fmla="*/ 7 h 1219"/>
              <a:gd name="T78" fmla="*/ 3886 w 5702"/>
              <a:gd name="T79" fmla="*/ 6 h 1219"/>
              <a:gd name="T80" fmla="*/ 4005 w 5702"/>
              <a:gd name="T81" fmla="*/ 4 h 1219"/>
              <a:gd name="T82" fmla="*/ 4134 w 5702"/>
              <a:gd name="T83" fmla="*/ 2 h 1219"/>
              <a:gd name="T84" fmla="*/ 4275 w 5702"/>
              <a:gd name="T85" fmla="*/ 2 h 1219"/>
              <a:gd name="T86" fmla="*/ 4426 w 5702"/>
              <a:gd name="T87" fmla="*/ 0 h 1219"/>
              <a:gd name="T88" fmla="*/ 4588 w 5702"/>
              <a:gd name="T89" fmla="*/ 0 h 1219"/>
              <a:gd name="T90" fmla="*/ 4799 w 5702"/>
              <a:gd name="T91" fmla="*/ 0 h 1219"/>
              <a:gd name="T92" fmla="*/ 4999 w 5702"/>
              <a:gd name="T93" fmla="*/ 2 h 1219"/>
              <a:gd name="T94" fmla="*/ 5189 w 5702"/>
              <a:gd name="T95" fmla="*/ 4 h 1219"/>
              <a:gd name="T96" fmla="*/ 5368 w 5702"/>
              <a:gd name="T97" fmla="*/ 6 h 1219"/>
              <a:gd name="T98" fmla="*/ 5541 w 5702"/>
              <a:gd name="T99" fmla="*/ 7 h 1219"/>
              <a:gd name="T100" fmla="*/ 5702 w 5702"/>
              <a:gd name="T101" fmla="*/ 9 h 1219"/>
              <a:gd name="T102" fmla="*/ 5702 w 5702"/>
              <a:gd name="T103" fmla="*/ 1219 h 1219"/>
              <a:gd name="T104" fmla="*/ 0 w 5702"/>
              <a:gd name="T105" fmla="*/ 1219 h 1219"/>
              <a:gd name="T106" fmla="*/ 0 w 5702"/>
              <a:gd name="T107" fmla="*/ 9 h 1219"/>
              <a:gd name="T108" fmla="*/ 164 w 5702"/>
              <a:gd name="T109" fmla="*/ 7 h 1219"/>
              <a:gd name="T110" fmla="*/ 335 w 5702"/>
              <a:gd name="T111" fmla="*/ 6 h 1219"/>
              <a:gd name="T112" fmla="*/ 514 w 5702"/>
              <a:gd name="T113" fmla="*/ 4 h 1219"/>
              <a:gd name="T114" fmla="*/ 704 w 5702"/>
              <a:gd name="T115" fmla="*/ 2 h 1219"/>
              <a:gd name="T116" fmla="*/ 904 w 5702"/>
              <a:gd name="T117" fmla="*/ 0 h 1219"/>
              <a:gd name="T118" fmla="*/ 1115 w 5702"/>
              <a:gd name="T119" fmla="*/ 0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2" h="1219">
                <a:moveTo>
                  <a:pt x="1115" y="0"/>
                </a:moveTo>
                <a:lnTo>
                  <a:pt x="1277" y="0"/>
                </a:lnTo>
                <a:lnTo>
                  <a:pt x="1428" y="2"/>
                </a:lnTo>
                <a:lnTo>
                  <a:pt x="1569" y="2"/>
                </a:lnTo>
                <a:lnTo>
                  <a:pt x="1698" y="4"/>
                </a:lnTo>
                <a:lnTo>
                  <a:pt x="1816" y="6"/>
                </a:lnTo>
                <a:lnTo>
                  <a:pt x="1922" y="7"/>
                </a:lnTo>
                <a:lnTo>
                  <a:pt x="2018" y="11"/>
                </a:lnTo>
                <a:lnTo>
                  <a:pt x="2102" y="14"/>
                </a:lnTo>
                <a:lnTo>
                  <a:pt x="2201" y="20"/>
                </a:lnTo>
                <a:lnTo>
                  <a:pt x="2293" y="32"/>
                </a:lnTo>
                <a:lnTo>
                  <a:pt x="2375" y="46"/>
                </a:lnTo>
                <a:lnTo>
                  <a:pt x="2452" y="63"/>
                </a:lnTo>
                <a:lnTo>
                  <a:pt x="2518" y="84"/>
                </a:lnTo>
                <a:lnTo>
                  <a:pt x="2579" y="107"/>
                </a:lnTo>
                <a:lnTo>
                  <a:pt x="2633" y="131"/>
                </a:lnTo>
                <a:lnTo>
                  <a:pt x="2680" y="157"/>
                </a:lnTo>
                <a:lnTo>
                  <a:pt x="2722" y="185"/>
                </a:lnTo>
                <a:lnTo>
                  <a:pt x="2756" y="213"/>
                </a:lnTo>
                <a:lnTo>
                  <a:pt x="2788" y="241"/>
                </a:lnTo>
                <a:lnTo>
                  <a:pt x="2812" y="269"/>
                </a:lnTo>
                <a:lnTo>
                  <a:pt x="2835" y="295"/>
                </a:lnTo>
                <a:lnTo>
                  <a:pt x="2852" y="319"/>
                </a:lnTo>
                <a:lnTo>
                  <a:pt x="2868" y="295"/>
                </a:lnTo>
                <a:lnTo>
                  <a:pt x="2891" y="269"/>
                </a:lnTo>
                <a:lnTo>
                  <a:pt x="2915" y="241"/>
                </a:lnTo>
                <a:lnTo>
                  <a:pt x="2946" y="213"/>
                </a:lnTo>
                <a:lnTo>
                  <a:pt x="2981" y="185"/>
                </a:lnTo>
                <a:lnTo>
                  <a:pt x="3023" y="157"/>
                </a:lnTo>
                <a:lnTo>
                  <a:pt x="3070" y="131"/>
                </a:lnTo>
                <a:lnTo>
                  <a:pt x="3124" y="107"/>
                </a:lnTo>
                <a:lnTo>
                  <a:pt x="3185" y="84"/>
                </a:lnTo>
                <a:lnTo>
                  <a:pt x="3253" y="63"/>
                </a:lnTo>
                <a:lnTo>
                  <a:pt x="3328" y="46"/>
                </a:lnTo>
                <a:lnTo>
                  <a:pt x="3409" y="32"/>
                </a:lnTo>
                <a:lnTo>
                  <a:pt x="3502" y="20"/>
                </a:lnTo>
                <a:lnTo>
                  <a:pt x="3601" y="14"/>
                </a:lnTo>
                <a:lnTo>
                  <a:pt x="3684" y="11"/>
                </a:lnTo>
                <a:lnTo>
                  <a:pt x="3780" y="7"/>
                </a:lnTo>
                <a:lnTo>
                  <a:pt x="3886" y="6"/>
                </a:lnTo>
                <a:lnTo>
                  <a:pt x="4005" y="4"/>
                </a:lnTo>
                <a:lnTo>
                  <a:pt x="4134" y="2"/>
                </a:lnTo>
                <a:lnTo>
                  <a:pt x="4275" y="2"/>
                </a:lnTo>
                <a:lnTo>
                  <a:pt x="4426" y="0"/>
                </a:lnTo>
                <a:lnTo>
                  <a:pt x="4588" y="0"/>
                </a:lnTo>
                <a:lnTo>
                  <a:pt x="4799" y="0"/>
                </a:lnTo>
                <a:lnTo>
                  <a:pt x="4999" y="2"/>
                </a:lnTo>
                <a:lnTo>
                  <a:pt x="5189" y="4"/>
                </a:lnTo>
                <a:lnTo>
                  <a:pt x="5368" y="6"/>
                </a:lnTo>
                <a:lnTo>
                  <a:pt x="5541" y="7"/>
                </a:lnTo>
                <a:lnTo>
                  <a:pt x="5702" y="9"/>
                </a:lnTo>
                <a:lnTo>
                  <a:pt x="5702" y="1219"/>
                </a:lnTo>
                <a:lnTo>
                  <a:pt x="0" y="1219"/>
                </a:lnTo>
                <a:lnTo>
                  <a:pt x="0" y="9"/>
                </a:lnTo>
                <a:lnTo>
                  <a:pt x="164" y="7"/>
                </a:lnTo>
                <a:lnTo>
                  <a:pt x="335" y="6"/>
                </a:lnTo>
                <a:lnTo>
                  <a:pt x="514" y="4"/>
                </a:lnTo>
                <a:lnTo>
                  <a:pt x="704" y="2"/>
                </a:lnTo>
                <a:lnTo>
                  <a:pt x="904" y="0"/>
                </a:lnTo>
                <a:lnTo>
                  <a:pt x="1115"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7" name="Freeform 7"/>
          <p:cNvSpPr>
            <a:spLocks/>
          </p:cNvSpPr>
          <p:nvPr/>
        </p:nvSpPr>
        <p:spPr bwMode="auto">
          <a:xfrm>
            <a:off x="265" y="4750451"/>
            <a:ext cx="9643533" cy="444763"/>
          </a:xfrm>
          <a:custGeom>
            <a:avLst/>
            <a:gdLst>
              <a:gd name="T0" fmla="*/ 1184 w 5702"/>
              <a:gd name="T1" fmla="*/ 0 h 394"/>
              <a:gd name="T2" fmla="*/ 1492 w 5702"/>
              <a:gd name="T3" fmla="*/ 2 h 394"/>
              <a:gd name="T4" fmla="*/ 1754 w 5702"/>
              <a:gd name="T5" fmla="*/ 5 h 394"/>
              <a:gd name="T6" fmla="*/ 1968 w 5702"/>
              <a:gd name="T7" fmla="*/ 11 h 394"/>
              <a:gd name="T8" fmla="*/ 2156 w 5702"/>
              <a:gd name="T9" fmla="*/ 19 h 394"/>
              <a:gd name="T10" fmla="*/ 2333 w 5702"/>
              <a:gd name="T11" fmla="*/ 42 h 394"/>
              <a:gd name="T12" fmla="*/ 2480 w 5702"/>
              <a:gd name="T13" fmla="*/ 78 h 394"/>
              <a:gd name="T14" fmla="*/ 2598 w 5702"/>
              <a:gd name="T15" fmla="*/ 122 h 394"/>
              <a:gd name="T16" fmla="*/ 2690 w 5702"/>
              <a:gd name="T17" fmla="*/ 172 h 394"/>
              <a:gd name="T18" fmla="*/ 2763 w 5702"/>
              <a:gd name="T19" fmla="*/ 225 h 394"/>
              <a:gd name="T20" fmla="*/ 2816 w 5702"/>
              <a:gd name="T21" fmla="*/ 277 h 394"/>
              <a:gd name="T22" fmla="*/ 2852 w 5702"/>
              <a:gd name="T23" fmla="*/ 326 h 394"/>
              <a:gd name="T24" fmla="*/ 2887 w 5702"/>
              <a:gd name="T25" fmla="*/ 277 h 394"/>
              <a:gd name="T26" fmla="*/ 2939 w 5702"/>
              <a:gd name="T27" fmla="*/ 225 h 394"/>
              <a:gd name="T28" fmla="*/ 3012 w 5702"/>
              <a:gd name="T29" fmla="*/ 172 h 394"/>
              <a:gd name="T30" fmla="*/ 3105 w 5702"/>
              <a:gd name="T31" fmla="*/ 122 h 394"/>
              <a:gd name="T32" fmla="*/ 3223 w 5702"/>
              <a:gd name="T33" fmla="*/ 78 h 394"/>
              <a:gd name="T34" fmla="*/ 3369 w 5702"/>
              <a:gd name="T35" fmla="*/ 42 h 394"/>
              <a:gd name="T36" fmla="*/ 3547 w 5702"/>
              <a:gd name="T37" fmla="*/ 19 h 394"/>
              <a:gd name="T38" fmla="*/ 3735 w 5702"/>
              <a:gd name="T39" fmla="*/ 11 h 394"/>
              <a:gd name="T40" fmla="*/ 3949 w 5702"/>
              <a:gd name="T41" fmla="*/ 5 h 394"/>
              <a:gd name="T42" fmla="*/ 4210 w 5702"/>
              <a:gd name="T43" fmla="*/ 2 h 394"/>
              <a:gd name="T44" fmla="*/ 4519 w 5702"/>
              <a:gd name="T45" fmla="*/ 0 h 394"/>
              <a:gd name="T46" fmla="*/ 4907 w 5702"/>
              <a:gd name="T47" fmla="*/ 0 h 394"/>
              <a:gd name="T48" fmla="*/ 5318 w 5702"/>
              <a:gd name="T49" fmla="*/ 2 h 394"/>
              <a:gd name="T50" fmla="*/ 5702 w 5702"/>
              <a:gd name="T51" fmla="*/ 5 h 394"/>
              <a:gd name="T52" fmla="*/ 5513 w 5702"/>
              <a:gd name="T53" fmla="*/ 72 h 394"/>
              <a:gd name="T54" fmla="*/ 5116 w 5702"/>
              <a:gd name="T55" fmla="*/ 70 h 394"/>
              <a:gd name="T56" fmla="*/ 4689 w 5702"/>
              <a:gd name="T57" fmla="*/ 68 h 394"/>
              <a:gd name="T58" fmla="*/ 4358 w 5702"/>
              <a:gd name="T59" fmla="*/ 70 h 394"/>
              <a:gd name="T60" fmla="*/ 4073 w 5702"/>
              <a:gd name="T61" fmla="*/ 72 h 394"/>
              <a:gd name="T62" fmla="*/ 3836 w 5702"/>
              <a:gd name="T63" fmla="*/ 75 h 394"/>
              <a:gd name="T64" fmla="*/ 3648 w 5702"/>
              <a:gd name="T65" fmla="*/ 80 h 394"/>
              <a:gd name="T66" fmla="*/ 3455 w 5702"/>
              <a:gd name="T67" fmla="*/ 98 h 394"/>
              <a:gd name="T68" fmla="*/ 3293 w 5702"/>
              <a:gd name="T69" fmla="*/ 127 h 394"/>
              <a:gd name="T70" fmla="*/ 3162 w 5702"/>
              <a:gd name="T71" fmla="*/ 167 h 394"/>
              <a:gd name="T72" fmla="*/ 3056 w 5702"/>
              <a:gd name="T73" fmla="*/ 214 h 394"/>
              <a:gd name="T74" fmla="*/ 2974 w 5702"/>
              <a:gd name="T75" fmla="*/ 266 h 394"/>
              <a:gd name="T76" fmla="*/ 2911 w 5702"/>
              <a:gd name="T77" fmla="*/ 320 h 394"/>
              <a:gd name="T78" fmla="*/ 2868 w 5702"/>
              <a:gd name="T79" fmla="*/ 371 h 394"/>
              <a:gd name="T80" fmla="*/ 2835 w 5702"/>
              <a:gd name="T81" fmla="*/ 371 h 394"/>
              <a:gd name="T82" fmla="*/ 2791 w 5702"/>
              <a:gd name="T83" fmla="*/ 320 h 394"/>
              <a:gd name="T84" fmla="*/ 2730 w 5702"/>
              <a:gd name="T85" fmla="*/ 266 h 394"/>
              <a:gd name="T86" fmla="*/ 2647 w 5702"/>
              <a:gd name="T87" fmla="*/ 214 h 394"/>
              <a:gd name="T88" fmla="*/ 2542 w 5702"/>
              <a:gd name="T89" fmla="*/ 167 h 394"/>
              <a:gd name="T90" fmla="*/ 2410 w 5702"/>
              <a:gd name="T91" fmla="*/ 127 h 394"/>
              <a:gd name="T92" fmla="*/ 2248 w 5702"/>
              <a:gd name="T93" fmla="*/ 98 h 394"/>
              <a:gd name="T94" fmla="*/ 2055 w 5702"/>
              <a:gd name="T95" fmla="*/ 80 h 394"/>
              <a:gd name="T96" fmla="*/ 1867 w 5702"/>
              <a:gd name="T97" fmla="*/ 75 h 394"/>
              <a:gd name="T98" fmla="*/ 1630 w 5702"/>
              <a:gd name="T99" fmla="*/ 72 h 394"/>
              <a:gd name="T100" fmla="*/ 1344 w 5702"/>
              <a:gd name="T101" fmla="*/ 70 h 394"/>
              <a:gd name="T102" fmla="*/ 1014 w 5702"/>
              <a:gd name="T103" fmla="*/ 68 h 394"/>
              <a:gd name="T104" fmla="*/ 587 w 5702"/>
              <a:gd name="T105" fmla="*/ 70 h 394"/>
              <a:gd name="T106" fmla="*/ 190 w 5702"/>
              <a:gd name="T107" fmla="*/ 72 h 394"/>
              <a:gd name="T108" fmla="*/ 0 w 5702"/>
              <a:gd name="T109" fmla="*/ 5 h 394"/>
              <a:gd name="T110" fmla="*/ 385 w 5702"/>
              <a:gd name="T111" fmla="*/ 2 h 394"/>
              <a:gd name="T112" fmla="*/ 796 w 5702"/>
              <a:gd name="T113"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02" h="394">
                <a:moveTo>
                  <a:pt x="1014" y="0"/>
                </a:moveTo>
                <a:lnTo>
                  <a:pt x="1184" y="0"/>
                </a:lnTo>
                <a:lnTo>
                  <a:pt x="1344" y="0"/>
                </a:lnTo>
                <a:lnTo>
                  <a:pt x="1492" y="2"/>
                </a:lnTo>
                <a:lnTo>
                  <a:pt x="1630" y="4"/>
                </a:lnTo>
                <a:lnTo>
                  <a:pt x="1754" y="5"/>
                </a:lnTo>
                <a:lnTo>
                  <a:pt x="1867" y="7"/>
                </a:lnTo>
                <a:lnTo>
                  <a:pt x="1968" y="11"/>
                </a:lnTo>
                <a:lnTo>
                  <a:pt x="2055" y="12"/>
                </a:lnTo>
                <a:lnTo>
                  <a:pt x="2156" y="19"/>
                </a:lnTo>
                <a:lnTo>
                  <a:pt x="2248" y="30"/>
                </a:lnTo>
                <a:lnTo>
                  <a:pt x="2333" y="42"/>
                </a:lnTo>
                <a:lnTo>
                  <a:pt x="2410" y="59"/>
                </a:lnTo>
                <a:lnTo>
                  <a:pt x="2480" y="78"/>
                </a:lnTo>
                <a:lnTo>
                  <a:pt x="2542" y="99"/>
                </a:lnTo>
                <a:lnTo>
                  <a:pt x="2598" y="122"/>
                </a:lnTo>
                <a:lnTo>
                  <a:pt x="2647" y="146"/>
                </a:lnTo>
                <a:lnTo>
                  <a:pt x="2690" y="172"/>
                </a:lnTo>
                <a:lnTo>
                  <a:pt x="2730" y="199"/>
                </a:lnTo>
                <a:lnTo>
                  <a:pt x="2763" y="225"/>
                </a:lnTo>
                <a:lnTo>
                  <a:pt x="2791" y="253"/>
                </a:lnTo>
                <a:lnTo>
                  <a:pt x="2816" y="277"/>
                </a:lnTo>
                <a:lnTo>
                  <a:pt x="2835" y="303"/>
                </a:lnTo>
                <a:lnTo>
                  <a:pt x="2852" y="326"/>
                </a:lnTo>
                <a:lnTo>
                  <a:pt x="2868" y="303"/>
                </a:lnTo>
                <a:lnTo>
                  <a:pt x="2887" y="277"/>
                </a:lnTo>
                <a:lnTo>
                  <a:pt x="2911" y="253"/>
                </a:lnTo>
                <a:lnTo>
                  <a:pt x="2939" y="225"/>
                </a:lnTo>
                <a:lnTo>
                  <a:pt x="2974" y="199"/>
                </a:lnTo>
                <a:lnTo>
                  <a:pt x="3012" y="172"/>
                </a:lnTo>
                <a:lnTo>
                  <a:pt x="3056" y="146"/>
                </a:lnTo>
                <a:lnTo>
                  <a:pt x="3105" y="122"/>
                </a:lnTo>
                <a:lnTo>
                  <a:pt x="3162" y="99"/>
                </a:lnTo>
                <a:lnTo>
                  <a:pt x="3223" y="78"/>
                </a:lnTo>
                <a:lnTo>
                  <a:pt x="3293" y="59"/>
                </a:lnTo>
                <a:lnTo>
                  <a:pt x="3369" y="42"/>
                </a:lnTo>
                <a:lnTo>
                  <a:pt x="3455" y="30"/>
                </a:lnTo>
                <a:lnTo>
                  <a:pt x="3547" y="19"/>
                </a:lnTo>
                <a:lnTo>
                  <a:pt x="3648" y="12"/>
                </a:lnTo>
                <a:lnTo>
                  <a:pt x="3735" y="11"/>
                </a:lnTo>
                <a:lnTo>
                  <a:pt x="3836" y="7"/>
                </a:lnTo>
                <a:lnTo>
                  <a:pt x="3949" y="5"/>
                </a:lnTo>
                <a:lnTo>
                  <a:pt x="4073" y="4"/>
                </a:lnTo>
                <a:lnTo>
                  <a:pt x="4210" y="2"/>
                </a:lnTo>
                <a:lnTo>
                  <a:pt x="4358" y="0"/>
                </a:lnTo>
                <a:lnTo>
                  <a:pt x="4519" y="0"/>
                </a:lnTo>
                <a:lnTo>
                  <a:pt x="4689" y="0"/>
                </a:lnTo>
                <a:lnTo>
                  <a:pt x="4907" y="0"/>
                </a:lnTo>
                <a:lnTo>
                  <a:pt x="5116" y="2"/>
                </a:lnTo>
                <a:lnTo>
                  <a:pt x="5318" y="2"/>
                </a:lnTo>
                <a:lnTo>
                  <a:pt x="5513" y="4"/>
                </a:lnTo>
                <a:lnTo>
                  <a:pt x="5702" y="5"/>
                </a:lnTo>
                <a:lnTo>
                  <a:pt x="5702" y="73"/>
                </a:lnTo>
                <a:lnTo>
                  <a:pt x="5513" y="72"/>
                </a:lnTo>
                <a:lnTo>
                  <a:pt x="5318" y="70"/>
                </a:lnTo>
                <a:lnTo>
                  <a:pt x="5116" y="70"/>
                </a:lnTo>
                <a:lnTo>
                  <a:pt x="4907" y="68"/>
                </a:lnTo>
                <a:lnTo>
                  <a:pt x="4689" y="68"/>
                </a:lnTo>
                <a:lnTo>
                  <a:pt x="4519" y="68"/>
                </a:lnTo>
                <a:lnTo>
                  <a:pt x="4358" y="70"/>
                </a:lnTo>
                <a:lnTo>
                  <a:pt x="4210" y="70"/>
                </a:lnTo>
                <a:lnTo>
                  <a:pt x="4073" y="72"/>
                </a:lnTo>
                <a:lnTo>
                  <a:pt x="3949" y="73"/>
                </a:lnTo>
                <a:lnTo>
                  <a:pt x="3836" y="75"/>
                </a:lnTo>
                <a:lnTo>
                  <a:pt x="3735" y="78"/>
                </a:lnTo>
                <a:lnTo>
                  <a:pt x="3648" y="80"/>
                </a:lnTo>
                <a:lnTo>
                  <a:pt x="3547" y="87"/>
                </a:lnTo>
                <a:lnTo>
                  <a:pt x="3455" y="98"/>
                </a:lnTo>
                <a:lnTo>
                  <a:pt x="3369" y="110"/>
                </a:lnTo>
                <a:lnTo>
                  <a:pt x="3293" y="127"/>
                </a:lnTo>
                <a:lnTo>
                  <a:pt x="3223" y="146"/>
                </a:lnTo>
                <a:lnTo>
                  <a:pt x="3162" y="167"/>
                </a:lnTo>
                <a:lnTo>
                  <a:pt x="3105" y="190"/>
                </a:lnTo>
                <a:lnTo>
                  <a:pt x="3056" y="214"/>
                </a:lnTo>
                <a:lnTo>
                  <a:pt x="3012" y="240"/>
                </a:lnTo>
                <a:lnTo>
                  <a:pt x="2974" y="266"/>
                </a:lnTo>
                <a:lnTo>
                  <a:pt x="2939" y="293"/>
                </a:lnTo>
                <a:lnTo>
                  <a:pt x="2911" y="320"/>
                </a:lnTo>
                <a:lnTo>
                  <a:pt x="2887" y="345"/>
                </a:lnTo>
                <a:lnTo>
                  <a:pt x="2868" y="371"/>
                </a:lnTo>
                <a:lnTo>
                  <a:pt x="2852" y="394"/>
                </a:lnTo>
                <a:lnTo>
                  <a:pt x="2835" y="371"/>
                </a:lnTo>
                <a:lnTo>
                  <a:pt x="2816" y="345"/>
                </a:lnTo>
                <a:lnTo>
                  <a:pt x="2791" y="320"/>
                </a:lnTo>
                <a:lnTo>
                  <a:pt x="2763" y="293"/>
                </a:lnTo>
                <a:lnTo>
                  <a:pt x="2730" y="266"/>
                </a:lnTo>
                <a:lnTo>
                  <a:pt x="2690" y="240"/>
                </a:lnTo>
                <a:lnTo>
                  <a:pt x="2647" y="214"/>
                </a:lnTo>
                <a:lnTo>
                  <a:pt x="2598" y="190"/>
                </a:lnTo>
                <a:lnTo>
                  <a:pt x="2542" y="167"/>
                </a:lnTo>
                <a:lnTo>
                  <a:pt x="2480" y="146"/>
                </a:lnTo>
                <a:lnTo>
                  <a:pt x="2410" y="127"/>
                </a:lnTo>
                <a:lnTo>
                  <a:pt x="2333" y="110"/>
                </a:lnTo>
                <a:lnTo>
                  <a:pt x="2248" y="98"/>
                </a:lnTo>
                <a:lnTo>
                  <a:pt x="2156" y="87"/>
                </a:lnTo>
                <a:lnTo>
                  <a:pt x="2055" y="80"/>
                </a:lnTo>
                <a:lnTo>
                  <a:pt x="1968" y="78"/>
                </a:lnTo>
                <a:lnTo>
                  <a:pt x="1867" y="75"/>
                </a:lnTo>
                <a:lnTo>
                  <a:pt x="1754" y="73"/>
                </a:lnTo>
                <a:lnTo>
                  <a:pt x="1630" y="72"/>
                </a:lnTo>
                <a:lnTo>
                  <a:pt x="1492" y="70"/>
                </a:lnTo>
                <a:lnTo>
                  <a:pt x="1344" y="70"/>
                </a:lnTo>
                <a:lnTo>
                  <a:pt x="1184" y="68"/>
                </a:lnTo>
                <a:lnTo>
                  <a:pt x="1014" y="68"/>
                </a:lnTo>
                <a:lnTo>
                  <a:pt x="796" y="68"/>
                </a:lnTo>
                <a:lnTo>
                  <a:pt x="587" y="70"/>
                </a:lnTo>
                <a:lnTo>
                  <a:pt x="385" y="70"/>
                </a:lnTo>
                <a:lnTo>
                  <a:pt x="190" y="72"/>
                </a:lnTo>
                <a:lnTo>
                  <a:pt x="0" y="73"/>
                </a:lnTo>
                <a:lnTo>
                  <a:pt x="0" y="5"/>
                </a:lnTo>
                <a:lnTo>
                  <a:pt x="190" y="4"/>
                </a:lnTo>
                <a:lnTo>
                  <a:pt x="385" y="2"/>
                </a:lnTo>
                <a:lnTo>
                  <a:pt x="587" y="2"/>
                </a:lnTo>
                <a:lnTo>
                  <a:pt x="796" y="0"/>
                </a:lnTo>
                <a:lnTo>
                  <a:pt x="1014"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pic>
        <p:nvPicPr>
          <p:cNvPr id="8" name="图片 33">
            <a:extLst>
              <a:ext uri="{FF2B5EF4-FFF2-40B4-BE49-F238E27FC236}">
                <a16:creationId xmlns:a16="http://schemas.microsoft.com/office/drawing/2014/main" id="{7EF31C76-31B3-4578-A972-AA23436C252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Tree>
    <p:extLst>
      <p:ext uri="{BB962C8B-B14F-4D97-AF65-F5344CB8AC3E}">
        <p14:creationId xmlns:p14="http://schemas.microsoft.com/office/powerpoint/2010/main" val="918049379"/>
      </p:ext>
    </p:extLst>
  </p:cSld>
  <p:clrMapOvr>
    <a:masterClrMapping/>
  </p:clrMapOvr>
  <mc:AlternateContent xmlns:mc="http://schemas.openxmlformats.org/markup-compatibility/2006">
    <mc:Choice xmlns:p14="http://schemas.microsoft.com/office/powerpoint/2010/main" Requires="p14">
      <p:transition spd="slow" p14:dur="2000" advTm="1511"/>
    </mc:Choice>
    <mc:Fallback>
      <p:transition spd="slow" advTm="15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Vertical)">
                                      <p:cBhvr>
                                        <p:cTn id="7" dur="500"/>
                                        <p:tgtEl>
                                          <p:spTgt spid="7"/>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out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6309551"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总结与展望</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780906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六、总结与展望</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Rectangle 2">
            <a:extLst>
              <a:ext uri="{FF2B5EF4-FFF2-40B4-BE49-F238E27FC236}">
                <a16:creationId xmlns:a16="http://schemas.microsoft.com/office/drawing/2014/main" id="{5A4E236B-3E0A-4C34-A921-1667CCFBE052}"/>
              </a:ext>
            </a:extLst>
          </p:cNvPr>
          <p:cNvSpPr>
            <a:spLocks noChangeArrowheads="1"/>
          </p:cNvSpPr>
          <p:nvPr/>
        </p:nvSpPr>
        <p:spPr bwMode="auto">
          <a:xfrm>
            <a:off x="2517775" y="2176162"/>
            <a:ext cx="1181752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4" name="Rectangle 4">
            <a:extLst>
              <a:ext uri="{FF2B5EF4-FFF2-40B4-BE49-F238E27FC236}">
                <a16:creationId xmlns:a16="http://schemas.microsoft.com/office/drawing/2014/main" id="{D07DF459-6CBB-44A0-A8EA-5C5CBA4BDA41}"/>
              </a:ext>
            </a:extLst>
          </p:cNvPr>
          <p:cNvSpPr>
            <a:spLocks noChangeArrowheads="1"/>
          </p:cNvSpPr>
          <p:nvPr/>
        </p:nvSpPr>
        <p:spPr bwMode="auto">
          <a:xfrm>
            <a:off x="2510893" y="4600348"/>
            <a:ext cx="122745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0" name="矩形 9">
            <a:extLst>
              <a:ext uri="{FF2B5EF4-FFF2-40B4-BE49-F238E27FC236}">
                <a16:creationId xmlns:a16="http://schemas.microsoft.com/office/drawing/2014/main" id="{7C4607FB-6112-4335-B226-57C3BC3D37DD}"/>
              </a:ext>
            </a:extLst>
          </p:cNvPr>
          <p:cNvSpPr/>
          <p:nvPr/>
        </p:nvSpPr>
        <p:spPr>
          <a:xfrm>
            <a:off x="535811" y="1590809"/>
            <a:ext cx="8781605" cy="4524315"/>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主要工作和创新点包括：</a:t>
            </a:r>
            <a:endParaRPr lang="en-US" altLang="zh-CN" b="1"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设计了生产任务跨区域分解策略，提高资源利用率</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利用多</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系统中</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的灵活交互实现企业对异常因素的快速响应</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开发了多</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柔性生产调度系统，集成了改进的蚁群算法，实现企业生产管理的自动化和信息化，保证生产效率。</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b="1" dirty="0">
                <a:latin typeface="微软雅黑" panose="020B0503020204020204" pitchFamily="34" charset="-122"/>
                <a:ea typeface="微软雅黑" panose="020B0503020204020204" pitchFamily="34" charset="-122"/>
              </a:rPr>
              <a:t>不足之处和后续的工作开展：</a:t>
            </a:r>
            <a:endParaRPr lang="en-US" altLang="zh-CN" b="1"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调度算法是基于最小化最大完成时间的单目标优化算法，今后可考虑包括生产成本、机器负载等因素，并结合多种调度算法来提高系统生产调度的实用性。</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在生产跨区域分解过程以及算法</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调度算法过程中，可进一步考虑工件在设备、车间以及各地区工厂之间的转移时间对最终调度方案的影响</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zh-CN" dirty="0">
                <a:latin typeface="微软雅黑" panose="020B0503020204020204" pitchFamily="34" charset="-122"/>
                <a:ea typeface="微软雅黑" panose="020B0503020204020204" pitchFamily="34" charset="-122"/>
              </a:rPr>
              <a:t>由于条件所限，本文的调度系统是在单机环境下运行的</a:t>
            </a:r>
            <a:r>
              <a:rPr lang="zh-CN" altLang="en-US" dirty="0">
                <a:latin typeface="微软雅黑" panose="020B0503020204020204" pitchFamily="34" charset="-122"/>
                <a:ea typeface="微软雅黑" panose="020B0503020204020204" pitchFamily="34" charset="-122"/>
              </a:rPr>
              <a:t>，并且是通过仿真的方式对系统的可行性进行验证，后续可</a:t>
            </a:r>
            <a:r>
              <a:rPr lang="zh-CN" altLang="zh-CN" dirty="0">
                <a:latin typeface="微软雅黑" panose="020B0503020204020204" pitchFamily="34" charset="-122"/>
                <a:ea typeface="微软雅黑" panose="020B0503020204020204" pitchFamily="34" charset="-122"/>
              </a:rPr>
              <a:t>以互联网为媒介，实现真正的分布式多</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系统</a:t>
            </a:r>
            <a:r>
              <a:rPr lang="zh-CN" altLang="en-US" dirty="0">
                <a:latin typeface="微软雅黑" panose="020B0503020204020204" pitchFamily="34" charset="-122"/>
                <a:ea typeface="微软雅黑" panose="020B0503020204020204" pitchFamily="34" charset="-122"/>
              </a:rPr>
              <a:t>的同时，在企业实际的生产环境中进行系统的可行性验证</a:t>
            </a:r>
            <a:r>
              <a:rPr lang="zh-CN" altLang="zh-CN" dirty="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3384396078"/>
      </p:ext>
    </p:extLst>
  </p:cSld>
  <p:clrMapOvr>
    <a:masterClrMapping/>
  </p:clrMapOvr>
  <mc:AlternateContent xmlns:mc="http://schemas.openxmlformats.org/markup-compatibility/2006">
    <mc:Choice xmlns:p14="http://schemas.microsoft.com/office/powerpoint/2010/main" Requires="p14">
      <p:transition p14:dur="0" advTm="48567"/>
    </mc:Choice>
    <mc:Fallback>
      <p:transition advTm="485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259"/>
          <p:cNvSpPr>
            <a:spLocks noChangeArrowheads="1"/>
          </p:cNvSpPr>
          <p:nvPr/>
        </p:nvSpPr>
        <p:spPr bwMode="auto">
          <a:xfrm>
            <a:off x="2274433" y="1923835"/>
            <a:ext cx="5095194"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3600" b="1" cap="all" dirty="0">
                <a:solidFill>
                  <a:schemeClr val="accent1"/>
                </a:solidFill>
                <a:cs typeface="Arial" panose="020B0604020202020204" pitchFamily="34" charset="0"/>
              </a:rPr>
              <a:t>感谢各位评委老师的聆听与指导</a:t>
            </a:r>
            <a:endParaRPr lang="en-US" altLang="zh-CN" sz="3600" b="1" cap="all" dirty="0">
              <a:solidFill>
                <a:schemeClr val="accent1"/>
              </a:solidFill>
              <a:cs typeface="Arial" panose="020B0604020202020204" pitchFamily="34" charset="0"/>
            </a:endParaRPr>
          </a:p>
        </p:txBody>
      </p:sp>
      <p:sp>
        <p:nvSpPr>
          <p:cNvPr id="9" name="Freeform 6"/>
          <p:cNvSpPr>
            <a:spLocks/>
          </p:cNvSpPr>
          <p:nvPr/>
        </p:nvSpPr>
        <p:spPr bwMode="auto">
          <a:xfrm>
            <a:off x="265" y="4952514"/>
            <a:ext cx="9643533" cy="1376054"/>
          </a:xfrm>
          <a:custGeom>
            <a:avLst/>
            <a:gdLst>
              <a:gd name="T0" fmla="*/ 1115 w 5702"/>
              <a:gd name="T1" fmla="*/ 0 h 1219"/>
              <a:gd name="T2" fmla="*/ 1277 w 5702"/>
              <a:gd name="T3" fmla="*/ 0 h 1219"/>
              <a:gd name="T4" fmla="*/ 1428 w 5702"/>
              <a:gd name="T5" fmla="*/ 2 h 1219"/>
              <a:gd name="T6" fmla="*/ 1569 w 5702"/>
              <a:gd name="T7" fmla="*/ 2 h 1219"/>
              <a:gd name="T8" fmla="*/ 1698 w 5702"/>
              <a:gd name="T9" fmla="*/ 4 h 1219"/>
              <a:gd name="T10" fmla="*/ 1816 w 5702"/>
              <a:gd name="T11" fmla="*/ 6 h 1219"/>
              <a:gd name="T12" fmla="*/ 1922 w 5702"/>
              <a:gd name="T13" fmla="*/ 7 h 1219"/>
              <a:gd name="T14" fmla="*/ 2018 w 5702"/>
              <a:gd name="T15" fmla="*/ 11 h 1219"/>
              <a:gd name="T16" fmla="*/ 2102 w 5702"/>
              <a:gd name="T17" fmla="*/ 14 h 1219"/>
              <a:gd name="T18" fmla="*/ 2201 w 5702"/>
              <a:gd name="T19" fmla="*/ 20 h 1219"/>
              <a:gd name="T20" fmla="*/ 2293 w 5702"/>
              <a:gd name="T21" fmla="*/ 32 h 1219"/>
              <a:gd name="T22" fmla="*/ 2375 w 5702"/>
              <a:gd name="T23" fmla="*/ 46 h 1219"/>
              <a:gd name="T24" fmla="*/ 2452 w 5702"/>
              <a:gd name="T25" fmla="*/ 63 h 1219"/>
              <a:gd name="T26" fmla="*/ 2518 w 5702"/>
              <a:gd name="T27" fmla="*/ 84 h 1219"/>
              <a:gd name="T28" fmla="*/ 2579 w 5702"/>
              <a:gd name="T29" fmla="*/ 107 h 1219"/>
              <a:gd name="T30" fmla="*/ 2633 w 5702"/>
              <a:gd name="T31" fmla="*/ 131 h 1219"/>
              <a:gd name="T32" fmla="*/ 2680 w 5702"/>
              <a:gd name="T33" fmla="*/ 157 h 1219"/>
              <a:gd name="T34" fmla="*/ 2722 w 5702"/>
              <a:gd name="T35" fmla="*/ 185 h 1219"/>
              <a:gd name="T36" fmla="*/ 2756 w 5702"/>
              <a:gd name="T37" fmla="*/ 213 h 1219"/>
              <a:gd name="T38" fmla="*/ 2788 w 5702"/>
              <a:gd name="T39" fmla="*/ 241 h 1219"/>
              <a:gd name="T40" fmla="*/ 2812 w 5702"/>
              <a:gd name="T41" fmla="*/ 269 h 1219"/>
              <a:gd name="T42" fmla="*/ 2835 w 5702"/>
              <a:gd name="T43" fmla="*/ 295 h 1219"/>
              <a:gd name="T44" fmla="*/ 2852 w 5702"/>
              <a:gd name="T45" fmla="*/ 319 h 1219"/>
              <a:gd name="T46" fmla="*/ 2868 w 5702"/>
              <a:gd name="T47" fmla="*/ 295 h 1219"/>
              <a:gd name="T48" fmla="*/ 2891 w 5702"/>
              <a:gd name="T49" fmla="*/ 269 h 1219"/>
              <a:gd name="T50" fmla="*/ 2915 w 5702"/>
              <a:gd name="T51" fmla="*/ 241 h 1219"/>
              <a:gd name="T52" fmla="*/ 2946 w 5702"/>
              <a:gd name="T53" fmla="*/ 213 h 1219"/>
              <a:gd name="T54" fmla="*/ 2981 w 5702"/>
              <a:gd name="T55" fmla="*/ 185 h 1219"/>
              <a:gd name="T56" fmla="*/ 3023 w 5702"/>
              <a:gd name="T57" fmla="*/ 157 h 1219"/>
              <a:gd name="T58" fmla="*/ 3070 w 5702"/>
              <a:gd name="T59" fmla="*/ 131 h 1219"/>
              <a:gd name="T60" fmla="*/ 3124 w 5702"/>
              <a:gd name="T61" fmla="*/ 107 h 1219"/>
              <a:gd name="T62" fmla="*/ 3185 w 5702"/>
              <a:gd name="T63" fmla="*/ 84 h 1219"/>
              <a:gd name="T64" fmla="*/ 3253 w 5702"/>
              <a:gd name="T65" fmla="*/ 63 h 1219"/>
              <a:gd name="T66" fmla="*/ 3328 w 5702"/>
              <a:gd name="T67" fmla="*/ 46 h 1219"/>
              <a:gd name="T68" fmla="*/ 3409 w 5702"/>
              <a:gd name="T69" fmla="*/ 32 h 1219"/>
              <a:gd name="T70" fmla="*/ 3502 w 5702"/>
              <a:gd name="T71" fmla="*/ 20 h 1219"/>
              <a:gd name="T72" fmla="*/ 3601 w 5702"/>
              <a:gd name="T73" fmla="*/ 14 h 1219"/>
              <a:gd name="T74" fmla="*/ 3684 w 5702"/>
              <a:gd name="T75" fmla="*/ 11 h 1219"/>
              <a:gd name="T76" fmla="*/ 3780 w 5702"/>
              <a:gd name="T77" fmla="*/ 7 h 1219"/>
              <a:gd name="T78" fmla="*/ 3886 w 5702"/>
              <a:gd name="T79" fmla="*/ 6 h 1219"/>
              <a:gd name="T80" fmla="*/ 4005 w 5702"/>
              <a:gd name="T81" fmla="*/ 4 h 1219"/>
              <a:gd name="T82" fmla="*/ 4134 w 5702"/>
              <a:gd name="T83" fmla="*/ 2 h 1219"/>
              <a:gd name="T84" fmla="*/ 4275 w 5702"/>
              <a:gd name="T85" fmla="*/ 2 h 1219"/>
              <a:gd name="T86" fmla="*/ 4426 w 5702"/>
              <a:gd name="T87" fmla="*/ 0 h 1219"/>
              <a:gd name="T88" fmla="*/ 4588 w 5702"/>
              <a:gd name="T89" fmla="*/ 0 h 1219"/>
              <a:gd name="T90" fmla="*/ 4799 w 5702"/>
              <a:gd name="T91" fmla="*/ 0 h 1219"/>
              <a:gd name="T92" fmla="*/ 4999 w 5702"/>
              <a:gd name="T93" fmla="*/ 2 h 1219"/>
              <a:gd name="T94" fmla="*/ 5189 w 5702"/>
              <a:gd name="T95" fmla="*/ 4 h 1219"/>
              <a:gd name="T96" fmla="*/ 5368 w 5702"/>
              <a:gd name="T97" fmla="*/ 6 h 1219"/>
              <a:gd name="T98" fmla="*/ 5541 w 5702"/>
              <a:gd name="T99" fmla="*/ 7 h 1219"/>
              <a:gd name="T100" fmla="*/ 5702 w 5702"/>
              <a:gd name="T101" fmla="*/ 9 h 1219"/>
              <a:gd name="T102" fmla="*/ 5702 w 5702"/>
              <a:gd name="T103" fmla="*/ 1219 h 1219"/>
              <a:gd name="T104" fmla="*/ 0 w 5702"/>
              <a:gd name="T105" fmla="*/ 1219 h 1219"/>
              <a:gd name="T106" fmla="*/ 0 w 5702"/>
              <a:gd name="T107" fmla="*/ 9 h 1219"/>
              <a:gd name="T108" fmla="*/ 164 w 5702"/>
              <a:gd name="T109" fmla="*/ 7 h 1219"/>
              <a:gd name="T110" fmla="*/ 335 w 5702"/>
              <a:gd name="T111" fmla="*/ 6 h 1219"/>
              <a:gd name="T112" fmla="*/ 514 w 5702"/>
              <a:gd name="T113" fmla="*/ 4 h 1219"/>
              <a:gd name="T114" fmla="*/ 704 w 5702"/>
              <a:gd name="T115" fmla="*/ 2 h 1219"/>
              <a:gd name="T116" fmla="*/ 904 w 5702"/>
              <a:gd name="T117" fmla="*/ 0 h 1219"/>
              <a:gd name="T118" fmla="*/ 1115 w 5702"/>
              <a:gd name="T119" fmla="*/ 0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2" h="1219">
                <a:moveTo>
                  <a:pt x="1115" y="0"/>
                </a:moveTo>
                <a:lnTo>
                  <a:pt x="1277" y="0"/>
                </a:lnTo>
                <a:lnTo>
                  <a:pt x="1428" y="2"/>
                </a:lnTo>
                <a:lnTo>
                  <a:pt x="1569" y="2"/>
                </a:lnTo>
                <a:lnTo>
                  <a:pt x="1698" y="4"/>
                </a:lnTo>
                <a:lnTo>
                  <a:pt x="1816" y="6"/>
                </a:lnTo>
                <a:lnTo>
                  <a:pt x="1922" y="7"/>
                </a:lnTo>
                <a:lnTo>
                  <a:pt x="2018" y="11"/>
                </a:lnTo>
                <a:lnTo>
                  <a:pt x="2102" y="14"/>
                </a:lnTo>
                <a:lnTo>
                  <a:pt x="2201" y="20"/>
                </a:lnTo>
                <a:lnTo>
                  <a:pt x="2293" y="32"/>
                </a:lnTo>
                <a:lnTo>
                  <a:pt x="2375" y="46"/>
                </a:lnTo>
                <a:lnTo>
                  <a:pt x="2452" y="63"/>
                </a:lnTo>
                <a:lnTo>
                  <a:pt x="2518" y="84"/>
                </a:lnTo>
                <a:lnTo>
                  <a:pt x="2579" y="107"/>
                </a:lnTo>
                <a:lnTo>
                  <a:pt x="2633" y="131"/>
                </a:lnTo>
                <a:lnTo>
                  <a:pt x="2680" y="157"/>
                </a:lnTo>
                <a:lnTo>
                  <a:pt x="2722" y="185"/>
                </a:lnTo>
                <a:lnTo>
                  <a:pt x="2756" y="213"/>
                </a:lnTo>
                <a:lnTo>
                  <a:pt x="2788" y="241"/>
                </a:lnTo>
                <a:lnTo>
                  <a:pt x="2812" y="269"/>
                </a:lnTo>
                <a:lnTo>
                  <a:pt x="2835" y="295"/>
                </a:lnTo>
                <a:lnTo>
                  <a:pt x="2852" y="319"/>
                </a:lnTo>
                <a:lnTo>
                  <a:pt x="2868" y="295"/>
                </a:lnTo>
                <a:lnTo>
                  <a:pt x="2891" y="269"/>
                </a:lnTo>
                <a:lnTo>
                  <a:pt x="2915" y="241"/>
                </a:lnTo>
                <a:lnTo>
                  <a:pt x="2946" y="213"/>
                </a:lnTo>
                <a:lnTo>
                  <a:pt x="2981" y="185"/>
                </a:lnTo>
                <a:lnTo>
                  <a:pt x="3023" y="157"/>
                </a:lnTo>
                <a:lnTo>
                  <a:pt x="3070" y="131"/>
                </a:lnTo>
                <a:lnTo>
                  <a:pt x="3124" y="107"/>
                </a:lnTo>
                <a:lnTo>
                  <a:pt x="3185" y="84"/>
                </a:lnTo>
                <a:lnTo>
                  <a:pt x="3253" y="63"/>
                </a:lnTo>
                <a:lnTo>
                  <a:pt x="3328" y="46"/>
                </a:lnTo>
                <a:lnTo>
                  <a:pt x="3409" y="32"/>
                </a:lnTo>
                <a:lnTo>
                  <a:pt x="3502" y="20"/>
                </a:lnTo>
                <a:lnTo>
                  <a:pt x="3601" y="14"/>
                </a:lnTo>
                <a:lnTo>
                  <a:pt x="3684" y="11"/>
                </a:lnTo>
                <a:lnTo>
                  <a:pt x="3780" y="7"/>
                </a:lnTo>
                <a:lnTo>
                  <a:pt x="3886" y="6"/>
                </a:lnTo>
                <a:lnTo>
                  <a:pt x="4005" y="4"/>
                </a:lnTo>
                <a:lnTo>
                  <a:pt x="4134" y="2"/>
                </a:lnTo>
                <a:lnTo>
                  <a:pt x="4275" y="2"/>
                </a:lnTo>
                <a:lnTo>
                  <a:pt x="4426" y="0"/>
                </a:lnTo>
                <a:lnTo>
                  <a:pt x="4588" y="0"/>
                </a:lnTo>
                <a:lnTo>
                  <a:pt x="4799" y="0"/>
                </a:lnTo>
                <a:lnTo>
                  <a:pt x="4999" y="2"/>
                </a:lnTo>
                <a:lnTo>
                  <a:pt x="5189" y="4"/>
                </a:lnTo>
                <a:lnTo>
                  <a:pt x="5368" y="6"/>
                </a:lnTo>
                <a:lnTo>
                  <a:pt x="5541" y="7"/>
                </a:lnTo>
                <a:lnTo>
                  <a:pt x="5702" y="9"/>
                </a:lnTo>
                <a:lnTo>
                  <a:pt x="5702" y="1219"/>
                </a:lnTo>
                <a:lnTo>
                  <a:pt x="0" y="1219"/>
                </a:lnTo>
                <a:lnTo>
                  <a:pt x="0" y="9"/>
                </a:lnTo>
                <a:lnTo>
                  <a:pt x="164" y="7"/>
                </a:lnTo>
                <a:lnTo>
                  <a:pt x="335" y="6"/>
                </a:lnTo>
                <a:lnTo>
                  <a:pt x="514" y="4"/>
                </a:lnTo>
                <a:lnTo>
                  <a:pt x="704" y="2"/>
                </a:lnTo>
                <a:lnTo>
                  <a:pt x="904" y="0"/>
                </a:lnTo>
                <a:lnTo>
                  <a:pt x="1115"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10" name="Freeform 7"/>
          <p:cNvSpPr>
            <a:spLocks/>
          </p:cNvSpPr>
          <p:nvPr/>
        </p:nvSpPr>
        <p:spPr bwMode="auto">
          <a:xfrm>
            <a:off x="265" y="4750451"/>
            <a:ext cx="9643533" cy="444763"/>
          </a:xfrm>
          <a:custGeom>
            <a:avLst/>
            <a:gdLst>
              <a:gd name="T0" fmla="*/ 1184 w 5702"/>
              <a:gd name="T1" fmla="*/ 0 h 394"/>
              <a:gd name="T2" fmla="*/ 1492 w 5702"/>
              <a:gd name="T3" fmla="*/ 2 h 394"/>
              <a:gd name="T4" fmla="*/ 1754 w 5702"/>
              <a:gd name="T5" fmla="*/ 5 h 394"/>
              <a:gd name="T6" fmla="*/ 1968 w 5702"/>
              <a:gd name="T7" fmla="*/ 11 h 394"/>
              <a:gd name="T8" fmla="*/ 2156 w 5702"/>
              <a:gd name="T9" fmla="*/ 19 h 394"/>
              <a:gd name="T10" fmla="*/ 2333 w 5702"/>
              <a:gd name="T11" fmla="*/ 42 h 394"/>
              <a:gd name="T12" fmla="*/ 2480 w 5702"/>
              <a:gd name="T13" fmla="*/ 78 h 394"/>
              <a:gd name="T14" fmla="*/ 2598 w 5702"/>
              <a:gd name="T15" fmla="*/ 122 h 394"/>
              <a:gd name="T16" fmla="*/ 2690 w 5702"/>
              <a:gd name="T17" fmla="*/ 172 h 394"/>
              <a:gd name="T18" fmla="*/ 2763 w 5702"/>
              <a:gd name="T19" fmla="*/ 225 h 394"/>
              <a:gd name="T20" fmla="*/ 2816 w 5702"/>
              <a:gd name="T21" fmla="*/ 277 h 394"/>
              <a:gd name="T22" fmla="*/ 2852 w 5702"/>
              <a:gd name="T23" fmla="*/ 326 h 394"/>
              <a:gd name="T24" fmla="*/ 2887 w 5702"/>
              <a:gd name="T25" fmla="*/ 277 h 394"/>
              <a:gd name="T26" fmla="*/ 2939 w 5702"/>
              <a:gd name="T27" fmla="*/ 225 h 394"/>
              <a:gd name="T28" fmla="*/ 3012 w 5702"/>
              <a:gd name="T29" fmla="*/ 172 h 394"/>
              <a:gd name="T30" fmla="*/ 3105 w 5702"/>
              <a:gd name="T31" fmla="*/ 122 h 394"/>
              <a:gd name="T32" fmla="*/ 3223 w 5702"/>
              <a:gd name="T33" fmla="*/ 78 h 394"/>
              <a:gd name="T34" fmla="*/ 3369 w 5702"/>
              <a:gd name="T35" fmla="*/ 42 h 394"/>
              <a:gd name="T36" fmla="*/ 3547 w 5702"/>
              <a:gd name="T37" fmla="*/ 19 h 394"/>
              <a:gd name="T38" fmla="*/ 3735 w 5702"/>
              <a:gd name="T39" fmla="*/ 11 h 394"/>
              <a:gd name="T40" fmla="*/ 3949 w 5702"/>
              <a:gd name="T41" fmla="*/ 5 h 394"/>
              <a:gd name="T42" fmla="*/ 4210 w 5702"/>
              <a:gd name="T43" fmla="*/ 2 h 394"/>
              <a:gd name="T44" fmla="*/ 4519 w 5702"/>
              <a:gd name="T45" fmla="*/ 0 h 394"/>
              <a:gd name="T46" fmla="*/ 4907 w 5702"/>
              <a:gd name="T47" fmla="*/ 0 h 394"/>
              <a:gd name="T48" fmla="*/ 5318 w 5702"/>
              <a:gd name="T49" fmla="*/ 2 h 394"/>
              <a:gd name="T50" fmla="*/ 5702 w 5702"/>
              <a:gd name="T51" fmla="*/ 5 h 394"/>
              <a:gd name="T52" fmla="*/ 5513 w 5702"/>
              <a:gd name="T53" fmla="*/ 72 h 394"/>
              <a:gd name="T54" fmla="*/ 5116 w 5702"/>
              <a:gd name="T55" fmla="*/ 70 h 394"/>
              <a:gd name="T56" fmla="*/ 4689 w 5702"/>
              <a:gd name="T57" fmla="*/ 68 h 394"/>
              <a:gd name="T58" fmla="*/ 4358 w 5702"/>
              <a:gd name="T59" fmla="*/ 70 h 394"/>
              <a:gd name="T60" fmla="*/ 4073 w 5702"/>
              <a:gd name="T61" fmla="*/ 72 h 394"/>
              <a:gd name="T62" fmla="*/ 3836 w 5702"/>
              <a:gd name="T63" fmla="*/ 75 h 394"/>
              <a:gd name="T64" fmla="*/ 3648 w 5702"/>
              <a:gd name="T65" fmla="*/ 80 h 394"/>
              <a:gd name="T66" fmla="*/ 3455 w 5702"/>
              <a:gd name="T67" fmla="*/ 98 h 394"/>
              <a:gd name="T68" fmla="*/ 3293 w 5702"/>
              <a:gd name="T69" fmla="*/ 127 h 394"/>
              <a:gd name="T70" fmla="*/ 3162 w 5702"/>
              <a:gd name="T71" fmla="*/ 167 h 394"/>
              <a:gd name="T72" fmla="*/ 3056 w 5702"/>
              <a:gd name="T73" fmla="*/ 214 h 394"/>
              <a:gd name="T74" fmla="*/ 2974 w 5702"/>
              <a:gd name="T75" fmla="*/ 266 h 394"/>
              <a:gd name="T76" fmla="*/ 2911 w 5702"/>
              <a:gd name="T77" fmla="*/ 320 h 394"/>
              <a:gd name="T78" fmla="*/ 2868 w 5702"/>
              <a:gd name="T79" fmla="*/ 371 h 394"/>
              <a:gd name="T80" fmla="*/ 2835 w 5702"/>
              <a:gd name="T81" fmla="*/ 371 h 394"/>
              <a:gd name="T82" fmla="*/ 2791 w 5702"/>
              <a:gd name="T83" fmla="*/ 320 h 394"/>
              <a:gd name="T84" fmla="*/ 2730 w 5702"/>
              <a:gd name="T85" fmla="*/ 266 h 394"/>
              <a:gd name="T86" fmla="*/ 2647 w 5702"/>
              <a:gd name="T87" fmla="*/ 214 h 394"/>
              <a:gd name="T88" fmla="*/ 2542 w 5702"/>
              <a:gd name="T89" fmla="*/ 167 h 394"/>
              <a:gd name="T90" fmla="*/ 2410 w 5702"/>
              <a:gd name="T91" fmla="*/ 127 h 394"/>
              <a:gd name="T92" fmla="*/ 2248 w 5702"/>
              <a:gd name="T93" fmla="*/ 98 h 394"/>
              <a:gd name="T94" fmla="*/ 2055 w 5702"/>
              <a:gd name="T95" fmla="*/ 80 h 394"/>
              <a:gd name="T96" fmla="*/ 1867 w 5702"/>
              <a:gd name="T97" fmla="*/ 75 h 394"/>
              <a:gd name="T98" fmla="*/ 1630 w 5702"/>
              <a:gd name="T99" fmla="*/ 72 h 394"/>
              <a:gd name="T100" fmla="*/ 1344 w 5702"/>
              <a:gd name="T101" fmla="*/ 70 h 394"/>
              <a:gd name="T102" fmla="*/ 1014 w 5702"/>
              <a:gd name="T103" fmla="*/ 68 h 394"/>
              <a:gd name="T104" fmla="*/ 587 w 5702"/>
              <a:gd name="T105" fmla="*/ 70 h 394"/>
              <a:gd name="T106" fmla="*/ 190 w 5702"/>
              <a:gd name="T107" fmla="*/ 72 h 394"/>
              <a:gd name="T108" fmla="*/ 0 w 5702"/>
              <a:gd name="T109" fmla="*/ 5 h 394"/>
              <a:gd name="T110" fmla="*/ 385 w 5702"/>
              <a:gd name="T111" fmla="*/ 2 h 394"/>
              <a:gd name="T112" fmla="*/ 796 w 5702"/>
              <a:gd name="T113"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02" h="394">
                <a:moveTo>
                  <a:pt x="1014" y="0"/>
                </a:moveTo>
                <a:lnTo>
                  <a:pt x="1184" y="0"/>
                </a:lnTo>
                <a:lnTo>
                  <a:pt x="1344" y="0"/>
                </a:lnTo>
                <a:lnTo>
                  <a:pt x="1492" y="2"/>
                </a:lnTo>
                <a:lnTo>
                  <a:pt x="1630" y="4"/>
                </a:lnTo>
                <a:lnTo>
                  <a:pt x="1754" y="5"/>
                </a:lnTo>
                <a:lnTo>
                  <a:pt x="1867" y="7"/>
                </a:lnTo>
                <a:lnTo>
                  <a:pt x="1968" y="11"/>
                </a:lnTo>
                <a:lnTo>
                  <a:pt x="2055" y="12"/>
                </a:lnTo>
                <a:lnTo>
                  <a:pt x="2156" y="19"/>
                </a:lnTo>
                <a:lnTo>
                  <a:pt x="2248" y="30"/>
                </a:lnTo>
                <a:lnTo>
                  <a:pt x="2333" y="42"/>
                </a:lnTo>
                <a:lnTo>
                  <a:pt x="2410" y="59"/>
                </a:lnTo>
                <a:lnTo>
                  <a:pt x="2480" y="78"/>
                </a:lnTo>
                <a:lnTo>
                  <a:pt x="2542" y="99"/>
                </a:lnTo>
                <a:lnTo>
                  <a:pt x="2598" y="122"/>
                </a:lnTo>
                <a:lnTo>
                  <a:pt x="2647" y="146"/>
                </a:lnTo>
                <a:lnTo>
                  <a:pt x="2690" y="172"/>
                </a:lnTo>
                <a:lnTo>
                  <a:pt x="2730" y="199"/>
                </a:lnTo>
                <a:lnTo>
                  <a:pt x="2763" y="225"/>
                </a:lnTo>
                <a:lnTo>
                  <a:pt x="2791" y="253"/>
                </a:lnTo>
                <a:lnTo>
                  <a:pt x="2816" y="277"/>
                </a:lnTo>
                <a:lnTo>
                  <a:pt x="2835" y="303"/>
                </a:lnTo>
                <a:lnTo>
                  <a:pt x="2852" y="326"/>
                </a:lnTo>
                <a:lnTo>
                  <a:pt x="2868" y="303"/>
                </a:lnTo>
                <a:lnTo>
                  <a:pt x="2887" y="277"/>
                </a:lnTo>
                <a:lnTo>
                  <a:pt x="2911" y="253"/>
                </a:lnTo>
                <a:lnTo>
                  <a:pt x="2939" y="225"/>
                </a:lnTo>
                <a:lnTo>
                  <a:pt x="2974" y="199"/>
                </a:lnTo>
                <a:lnTo>
                  <a:pt x="3012" y="172"/>
                </a:lnTo>
                <a:lnTo>
                  <a:pt x="3056" y="146"/>
                </a:lnTo>
                <a:lnTo>
                  <a:pt x="3105" y="122"/>
                </a:lnTo>
                <a:lnTo>
                  <a:pt x="3162" y="99"/>
                </a:lnTo>
                <a:lnTo>
                  <a:pt x="3223" y="78"/>
                </a:lnTo>
                <a:lnTo>
                  <a:pt x="3293" y="59"/>
                </a:lnTo>
                <a:lnTo>
                  <a:pt x="3369" y="42"/>
                </a:lnTo>
                <a:lnTo>
                  <a:pt x="3455" y="30"/>
                </a:lnTo>
                <a:lnTo>
                  <a:pt x="3547" y="19"/>
                </a:lnTo>
                <a:lnTo>
                  <a:pt x="3648" y="12"/>
                </a:lnTo>
                <a:lnTo>
                  <a:pt x="3735" y="11"/>
                </a:lnTo>
                <a:lnTo>
                  <a:pt x="3836" y="7"/>
                </a:lnTo>
                <a:lnTo>
                  <a:pt x="3949" y="5"/>
                </a:lnTo>
                <a:lnTo>
                  <a:pt x="4073" y="4"/>
                </a:lnTo>
                <a:lnTo>
                  <a:pt x="4210" y="2"/>
                </a:lnTo>
                <a:lnTo>
                  <a:pt x="4358" y="0"/>
                </a:lnTo>
                <a:lnTo>
                  <a:pt x="4519" y="0"/>
                </a:lnTo>
                <a:lnTo>
                  <a:pt x="4689" y="0"/>
                </a:lnTo>
                <a:lnTo>
                  <a:pt x="4907" y="0"/>
                </a:lnTo>
                <a:lnTo>
                  <a:pt x="5116" y="2"/>
                </a:lnTo>
                <a:lnTo>
                  <a:pt x="5318" y="2"/>
                </a:lnTo>
                <a:lnTo>
                  <a:pt x="5513" y="4"/>
                </a:lnTo>
                <a:lnTo>
                  <a:pt x="5702" y="5"/>
                </a:lnTo>
                <a:lnTo>
                  <a:pt x="5702" y="73"/>
                </a:lnTo>
                <a:lnTo>
                  <a:pt x="5513" y="72"/>
                </a:lnTo>
                <a:lnTo>
                  <a:pt x="5318" y="70"/>
                </a:lnTo>
                <a:lnTo>
                  <a:pt x="5116" y="70"/>
                </a:lnTo>
                <a:lnTo>
                  <a:pt x="4907" y="68"/>
                </a:lnTo>
                <a:lnTo>
                  <a:pt x="4689" y="68"/>
                </a:lnTo>
                <a:lnTo>
                  <a:pt x="4519" y="68"/>
                </a:lnTo>
                <a:lnTo>
                  <a:pt x="4358" y="70"/>
                </a:lnTo>
                <a:lnTo>
                  <a:pt x="4210" y="70"/>
                </a:lnTo>
                <a:lnTo>
                  <a:pt x="4073" y="72"/>
                </a:lnTo>
                <a:lnTo>
                  <a:pt x="3949" y="73"/>
                </a:lnTo>
                <a:lnTo>
                  <a:pt x="3836" y="75"/>
                </a:lnTo>
                <a:lnTo>
                  <a:pt x="3735" y="78"/>
                </a:lnTo>
                <a:lnTo>
                  <a:pt x="3648" y="80"/>
                </a:lnTo>
                <a:lnTo>
                  <a:pt x="3547" y="87"/>
                </a:lnTo>
                <a:lnTo>
                  <a:pt x="3455" y="98"/>
                </a:lnTo>
                <a:lnTo>
                  <a:pt x="3369" y="110"/>
                </a:lnTo>
                <a:lnTo>
                  <a:pt x="3293" y="127"/>
                </a:lnTo>
                <a:lnTo>
                  <a:pt x="3223" y="146"/>
                </a:lnTo>
                <a:lnTo>
                  <a:pt x="3162" y="167"/>
                </a:lnTo>
                <a:lnTo>
                  <a:pt x="3105" y="190"/>
                </a:lnTo>
                <a:lnTo>
                  <a:pt x="3056" y="214"/>
                </a:lnTo>
                <a:lnTo>
                  <a:pt x="3012" y="240"/>
                </a:lnTo>
                <a:lnTo>
                  <a:pt x="2974" y="266"/>
                </a:lnTo>
                <a:lnTo>
                  <a:pt x="2939" y="293"/>
                </a:lnTo>
                <a:lnTo>
                  <a:pt x="2911" y="320"/>
                </a:lnTo>
                <a:lnTo>
                  <a:pt x="2887" y="345"/>
                </a:lnTo>
                <a:lnTo>
                  <a:pt x="2868" y="371"/>
                </a:lnTo>
                <a:lnTo>
                  <a:pt x="2852" y="394"/>
                </a:lnTo>
                <a:lnTo>
                  <a:pt x="2835" y="371"/>
                </a:lnTo>
                <a:lnTo>
                  <a:pt x="2816" y="345"/>
                </a:lnTo>
                <a:lnTo>
                  <a:pt x="2791" y="320"/>
                </a:lnTo>
                <a:lnTo>
                  <a:pt x="2763" y="293"/>
                </a:lnTo>
                <a:lnTo>
                  <a:pt x="2730" y="266"/>
                </a:lnTo>
                <a:lnTo>
                  <a:pt x="2690" y="240"/>
                </a:lnTo>
                <a:lnTo>
                  <a:pt x="2647" y="214"/>
                </a:lnTo>
                <a:lnTo>
                  <a:pt x="2598" y="190"/>
                </a:lnTo>
                <a:lnTo>
                  <a:pt x="2542" y="167"/>
                </a:lnTo>
                <a:lnTo>
                  <a:pt x="2480" y="146"/>
                </a:lnTo>
                <a:lnTo>
                  <a:pt x="2410" y="127"/>
                </a:lnTo>
                <a:lnTo>
                  <a:pt x="2333" y="110"/>
                </a:lnTo>
                <a:lnTo>
                  <a:pt x="2248" y="98"/>
                </a:lnTo>
                <a:lnTo>
                  <a:pt x="2156" y="87"/>
                </a:lnTo>
                <a:lnTo>
                  <a:pt x="2055" y="80"/>
                </a:lnTo>
                <a:lnTo>
                  <a:pt x="1968" y="78"/>
                </a:lnTo>
                <a:lnTo>
                  <a:pt x="1867" y="75"/>
                </a:lnTo>
                <a:lnTo>
                  <a:pt x="1754" y="73"/>
                </a:lnTo>
                <a:lnTo>
                  <a:pt x="1630" y="72"/>
                </a:lnTo>
                <a:lnTo>
                  <a:pt x="1492" y="70"/>
                </a:lnTo>
                <a:lnTo>
                  <a:pt x="1344" y="70"/>
                </a:lnTo>
                <a:lnTo>
                  <a:pt x="1184" y="68"/>
                </a:lnTo>
                <a:lnTo>
                  <a:pt x="1014" y="68"/>
                </a:lnTo>
                <a:lnTo>
                  <a:pt x="796" y="68"/>
                </a:lnTo>
                <a:lnTo>
                  <a:pt x="587" y="70"/>
                </a:lnTo>
                <a:lnTo>
                  <a:pt x="385" y="70"/>
                </a:lnTo>
                <a:lnTo>
                  <a:pt x="190" y="72"/>
                </a:lnTo>
                <a:lnTo>
                  <a:pt x="0" y="73"/>
                </a:lnTo>
                <a:lnTo>
                  <a:pt x="0" y="5"/>
                </a:lnTo>
                <a:lnTo>
                  <a:pt x="190" y="4"/>
                </a:lnTo>
                <a:lnTo>
                  <a:pt x="385" y="2"/>
                </a:lnTo>
                <a:lnTo>
                  <a:pt x="587" y="2"/>
                </a:lnTo>
                <a:lnTo>
                  <a:pt x="796" y="0"/>
                </a:lnTo>
                <a:lnTo>
                  <a:pt x="1014"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pic>
        <p:nvPicPr>
          <p:cNvPr id="7" name="图片 3">
            <a:extLst>
              <a:ext uri="{FF2B5EF4-FFF2-40B4-BE49-F238E27FC236}">
                <a16:creationId xmlns:a16="http://schemas.microsoft.com/office/drawing/2014/main" id="{BD374F4E-D406-4E65-8A93-1552F4FE0B80}"/>
              </a:ext>
            </a:extLst>
          </p:cNvPr>
          <p:cNvPicPr>
            <a:picLocks noChangeAspect="1"/>
          </p:cNvPicPr>
          <p:nvPr/>
        </p:nvPicPr>
        <p:blipFill>
          <a:blip r:embed="rId3"/>
          <a:stretch>
            <a:fillRect/>
          </a:stretch>
        </p:blipFill>
        <p:spPr>
          <a:xfrm>
            <a:off x="2844005" y="424211"/>
            <a:ext cx="3956050" cy="889000"/>
          </a:xfrm>
          <a:prstGeom prst="rect">
            <a:avLst/>
          </a:prstGeom>
          <a:noFill/>
          <a:ln w="9525">
            <a:noFill/>
          </a:ln>
        </p:spPr>
      </p:pic>
      <p:sp>
        <p:nvSpPr>
          <p:cNvPr id="8" name="矩形 259">
            <a:extLst>
              <a:ext uri="{FF2B5EF4-FFF2-40B4-BE49-F238E27FC236}">
                <a16:creationId xmlns:a16="http://schemas.microsoft.com/office/drawing/2014/main" id="{1558DB29-9522-4302-A445-CB63504F1E6C}"/>
              </a:ext>
            </a:extLst>
          </p:cNvPr>
          <p:cNvSpPr>
            <a:spLocks noChangeArrowheads="1"/>
          </p:cNvSpPr>
          <p:nvPr/>
        </p:nvSpPr>
        <p:spPr bwMode="auto">
          <a:xfrm>
            <a:off x="2271945" y="3400301"/>
            <a:ext cx="5095194"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b="1" cap="all" dirty="0">
                <a:solidFill>
                  <a:schemeClr val="accent1"/>
                </a:solidFill>
                <a:cs typeface="Arial" panose="020B0604020202020204" pitchFamily="34" charset="0"/>
              </a:rPr>
              <a:t>END</a:t>
            </a:r>
          </a:p>
        </p:txBody>
      </p:sp>
      <p:grpSp>
        <p:nvGrpSpPr>
          <p:cNvPr id="11" name="组合 11">
            <a:extLst>
              <a:ext uri="{FF2B5EF4-FFF2-40B4-BE49-F238E27FC236}">
                <a16:creationId xmlns:a16="http://schemas.microsoft.com/office/drawing/2014/main" id="{4695BDCA-4AA2-4D90-9F01-A90FF88933D4}"/>
              </a:ext>
            </a:extLst>
          </p:cNvPr>
          <p:cNvGrpSpPr/>
          <p:nvPr/>
        </p:nvGrpSpPr>
        <p:grpSpPr>
          <a:xfrm>
            <a:off x="1669374" y="4086359"/>
            <a:ext cx="442913" cy="442912"/>
            <a:chOff x="3954830" y="5669476"/>
            <a:chExt cx="552450" cy="552450"/>
          </a:xfrm>
        </p:grpSpPr>
        <p:sp>
          <p:nvSpPr>
            <p:cNvPr id="12" name="椭圆 11">
              <a:extLst>
                <a:ext uri="{FF2B5EF4-FFF2-40B4-BE49-F238E27FC236}">
                  <a16:creationId xmlns:a16="http://schemas.microsoft.com/office/drawing/2014/main" id="{D0C55CB0-9958-4B08-9D39-04308FCF1A75}"/>
                </a:ext>
              </a:extLst>
            </p:cNvPr>
            <p:cNvSpPr/>
            <p:nvPr/>
          </p:nvSpPr>
          <p:spPr>
            <a:xfrm>
              <a:off x="3954830" y="5669476"/>
              <a:ext cx="552450" cy="5524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13" name="组合 12">
              <a:extLst>
                <a:ext uri="{FF2B5EF4-FFF2-40B4-BE49-F238E27FC236}">
                  <a16:creationId xmlns:a16="http://schemas.microsoft.com/office/drawing/2014/main" id="{C90AC701-78DC-4719-A45A-7D472082B6B7}"/>
                </a:ext>
              </a:extLst>
            </p:cNvPr>
            <p:cNvGrpSpPr/>
            <p:nvPr/>
          </p:nvGrpSpPr>
          <p:grpSpPr>
            <a:xfrm>
              <a:off x="4081088" y="5784382"/>
              <a:ext cx="299934" cy="322638"/>
              <a:chOff x="1574801" y="1125538"/>
              <a:chExt cx="2894012" cy="3113087"/>
            </a:xfrm>
            <a:solidFill>
              <a:schemeClr val="bg1"/>
            </a:solidFill>
          </p:grpSpPr>
          <p:sp>
            <p:nvSpPr>
              <p:cNvPr id="14" name="Freeform 5">
                <a:extLst>
                  <a:ext uri="{FF2B5EF4-FFF2-40B4-BE49-F238E27FC236}">
                    <a16:creationId xmlns:a16="http://schemas.microsoft.com/office/drawing/2014/main" id="{AEDD86F4-083B-40F2-B43F-5E482DC59366}"/>
                  </a:ext>
                </a:extLst>
              </p:cNvPr>
              <p:cNvSpPr>
                <a:spLocks noEditPoints="1"/>
              </p:cNvSpPr>
              <p:nvPr/>
            </p:nvSpPr>
            <p:spPr bwMode="auto">
              <a:xfrm>
                <a:off x="2524125" y="3284538"/>
                <a:ext cx="288925" cy="287337"/>
              </a:xfrm>
              <a:custGeom>
                <a:avLst/>
                <a:gdLst>
                  <a:gd name="T0" fmla="*/ 0 w 264"/>
                  <a:gd name="T1" fmla="*/ 132 h 264"/>
                  <a:gd name="T2" fmla="*/ 39 w 264"/>
                  <a:gd name="T3" fmla="*/ 226 h 264"/>
                  <a:gd name="T4" fmla="*/ 132 w 264"/>
                  <a:gd name="T5" fmla="*/ 264 h 264"/>
                  <a:gd name="T6" fmla="*/ 226 w 264"/>
                  <a:gd name="T7" fmla="*/ 226 h 264"/>
                  <a:gd name="T8" fmla="*/ 264 w 264"/>
                  <a:gd name="T9" fmla="*/ 132 h 264"/>
                  <a:gd name="T10" fmla="*/ 226 w 264"/>
                  <a:gd name="T11" fmla="*/ 39 h 264"/>
                  <a:gd name="T12" fmla="*/ 132 w 264"/>
                  <a:gd name="T13" fmla="*/ 0 h 264"/>
                  <a:gd name="T14" fmla="*/ 39 w 264"/>
                  <a:gd name="T15" fmla="*/ 39 h 264"/>
                  <a:gd name="T16" fmla="*/ 0 w 264"/>
                  <a:gd name="T17" fmla="*/ 132 h 264"/>
                  <a:gd name="T18" fmla="*/ 0 w 264"/>
                  <a:gd name="T19" fmla="*/ 132 h 264"/>
                  <a:gd name="T20" fmla="*/ 0 w 264"/>
                  <a:gd name="T21" fmla="*/ 132 h 264"/>
                  <a:gd name="T22" fmla="*/ 0 w 264"/>
                  <a:gd name="T23" fmla="*/ 132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4" h="264">
                    <a:moveTo>
                      <a:pt x="0" y="132"/>
                    </a:moveTo>
                    <a:cubicBezTo>
                      <a:pt x="0" y="167"/>
                      <a:pt x="14" y="201"/>
                      <a:pt x="39" y="226"/>
                    </a:cubicBezTo>
                    <a:cubicBezTo>
                      <a:pt x="63" y="250"/>
                      <a:pt x="98" y="264"/>
                      <a:pt x="132" y="264"/>
                    </a:cubicBezTo>
                    <a:cubicBezTo>
                      <a:pt x="167" y="264"/>
                      <a:pt x="201" y="250"/>
                      <a:pt x="226" y="226"/>
                    </a:cubicBezTo>
                    <a:cubicBezTo>
                      <a:pt x="250" y="201"/>
                      <a:pt x="264" y="167"/>
                      <a:pt x="264" y="132"/>
                    </a:cubicBezTo>
                    <a:cubicBezTo>
                      <a:pt x="264" y="98"/>
                      <a:pt x="250" y="63"/>
                      <a:pt x="226" y="39"/>
                    </a:cubicBezTo>
                    <a:cubicBezTo>
                      <a:pt x="201" y="14"/>
                      <a:pt x="167" y="0"/>
                      <a:pt x="132" y="0"/>
                    </a:cubicBezTo>
                    <a:cubicBezTo>
                      <a:pt x="98" y="0"/>
                      <a:pt x="63" y="14"/>
                      <a:pt x="39" y="39"/>
                    </a:cubicBezTo>
                    <a:cubicBezTo>
                      <a:pt x="14" y="63"/>
                      <a:pt x="0" y="98"/>
                      <a:pt x="0" y="132"/>
                    </a:cubicBezTo>
                    <a:cubicBezTo>
                      <a:pt x="0" y="132"/>
                      <a:pt x="0" y="132"/>
                      <a:pt x="0" y="132"/>
                    </a:cubicBezTo>
                    <a:moveTo>
                      <a:pt x="0" y="132"/>
                    </a:moveTo>
                    <a:cubicBezTo>
                      <a:pt x="0" y="132"/>
                      <a:pt x="0" y="132"/>
                      <a:pt x="0" y="13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 name="Freeform 6">
                <a:extLst>
                  <a:ext uri="{FF2B5EF4-FFF2-40B4-BE49-F238E27FC236}">
                    <a16:creationId xmlns:a16="http://schemas.microsoft.com/office/drawing/2014/main" id="{CFD76B3C-52F6-495E-A260-C4942719C769}"/>
                  </a:ext>
                </a:extLst>
              </p:cNvPr>
              <p:cNvSpPr>
                <a:spLocks noEditPoints="1"/>
              </p:cNvSpPr>
              <p:nvPr/>
            </p:nvSpPr>
            <p:spPr bwMode="auto">
              <a:xfrm>
                <a:off x="3230563" y="3284538"/>
                <a:ext cx="288925" cy="287337"/>
              </a:xfrm>
              <a:custGeom>
                <a:avLst/>
                <a:gdLst>
                  <a:gd name="T0" fmla="*/ 0 w 264"/>
                  <a:gd name="T1" fmla="*/ 132 h 264"/>
                  <a:gd name="T2" fmla="*/ 39 w 264"/>
                  <a:gd name="T3" fmla="*/ 226 h 264"/>
                  <a:gd name="T4" fmla="*/ 132 w 264"/>
                  <a:gd name="T5" fmla="*/ 264 h 264"/>
                  <a:gd name="T6" fmla="*/ 225 w 264"/>
                  <a:gd name="T7" fmla="*/ 226 h 264"/>
                  <a:gd name="T8" fmla="*/ 264 w 264"/>
                  <a:gd name="T9" fmla="*/ 132 h 264"/>
                  <a:gd name="T10" fmla="*/ 225 w 264"/>
                  <a:gd name="T11" fmla="*/ 39 h 264"/>
                  <a:gd name="T12" fmla="*/ 132 w 264"/>
                  <a:gd name="T13" fmla="*/ 0 h 264"/>
                  <a:gd name="T14" fmla="*/ 39 w 264"/>
                  <a:gd name="T15" fmla="*/ 39 h 264"/>
                  <a:gd name="T16" fmla="*/ 0 w 264"/>
                  <a:gd name="T17" fmla="*/ 132 h 264"/>
                  <a:gd name="T18" fmla="*/ 0 w 264"/>
                  <a:gd name="T19" fmla="*/ 132 h 264"/>
                  <a:gd name="T20" fmla="*/ 0 w 264"/>
                  <a:gd name="T21" fmla="*/ 132 h 264"/>
                  <a:gd name="T22" fmla="*/ 0 w 264"/>
                  <a:gd name="T23" fmla="*/ 132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4" h="264">
                    <a:moveTo>
                      <a:pt x="0" y="132"/>
                    </a:moveTo>
                    <a:cubicBezTo>
                      <a:pt x="0" y="167"/>
                      <a:pt x="14" y="201"/>
                      <a:pt x="39" y="226"/>
                    </a:cubicBezTo>
                    <a:cubicBezTo>
                      <a:pt x="63" y="250"/>
                      <a:pt x="97" y="264"/>
                      <a:pt x="132" y="264"/>
                    </a:cubicBezTo>
                    <a:cubicBezTo>
                      <a:pt x="167" y="264"/>
                      <a:pt x="201" y="250"/>
                      <a:pt x="225" y="226"/>
                    </a:cubicBezTo>
                    <a:cubicBezTo>
                      <a:pt x="250" y="201"/>
                      <a:pt x="264" y="167"/>
                      <a:pt x="264" y="132"/>
                    </a:cubicBezTo>
                    <a:cubicBezTo>
                      <a:pt x="264" y="98"/>
                      <a:pt x="250" y="63"/>
                      <a:pt x="225" y="39"/>
                    </a:cubicBezTo>
                    <a:cubicBezTo>
                      <a:pt x="201" y="14"/>
                      <a:pt x="167" y="0"/>
                      <a:pt x="132" y="0"/>
                    </a:cubicBezTo>
                    <a:cubicBezTo>
                      <a:pt x="97" y="0"/>
                      <a:pt x="63" y="14"/>
                      <a:pt x="39" y="39"/>
                    </a:cubicBezTo>
                    <a:cubicBezTo>
                      <a:pt x="14" y="63"/>
                      <a:pt x="0" y="98"/>
                      <a:pt x="0" y="132"/>
                    </a:cubicBezTo>
                    <a:cubicBezTo>
                      <a:pt x="0" y="132"/>
                      <a:pt x="0" y="132"/>
                      <a:pt x="0" y="132"/>
                    </a:cubicBezTo>
                    <a:moveTo>
                      <a:pt x="0" y="132"/>
                    </a:moveTo>
                    <a:cubicBezTo>
                      <a:pt x="0" y="132"/>
                      <a:pt x="0" y="132"/>
                      <a:pt x="0" y="13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6" name="Freeform 7">
                <a:extLst>
                  <a:ext uri="{FF2B5EF4-FFF2-40B4-BE49-F238E27FC236}">
                    <a16:creationId xmlns:a16="http://schemas.microsoft.com/office/drawing/2014/main" id="{CB91F2C4-8CEF-4453-A202-32E8F6179DEF}"/>
                  </a:ext>
                </a:extLst>
              </p:cNvPr>
              <p:cNvSpPr>
                <a:spLocks noEditPoints="1"/>
              </p:cNvSpPr>
              <p:nvPr/>
            </p:nvSpPr>
            <p:spPr bwMode="auto">
              <a:xfrm>
                <a:off x="1574801" y="1125538"/>
                <a:ext cx="2894012" cy="1349375"/>
              </a:xfrm>
              <a:custGeom>
                <a:avLst/>
                <a:gdLst>
                  <a:gd name="T0" fmla="*/ 2649 w 2649"/>
                  <a:gd name="T1" fmla="*/ 599 h 1236"/>
                  <a:gd name="T2" fmla="*/ 1324 w 2649"/>
                  <a:gd name="T3" fmla="*/ 0 h 1236"/>
                  <a:gd name="T4" fmla="*/ 0 w 2649"/>
                  <a:gd name="T5" fmla="*/ 599 h 1236"/>
                  <a:gd name="T6" fmla="*/ 1324 w 2649"/>
                  <a:gd name="T7" fmla="*/ 1199 h 1236"/>
                  <a:gd name="T8" fmla="*/ 2495 w 2649"/>
                  <a:gd name="T9" fmla="*/ 667 h 1236"/>
                  <a:gd name="T10" fmla="*/ 2436 w 2649"/>
                  <a:gd name="T11" fmla="*/ 1236 h 1236"/>
                  <a:gd name="T12" fmla="*/ 2519 w 2649"/>
                  <a:gd name="T13" fmla="*/ 1236 h 1236"/>
                  <a:gd name="T14" fmla="*/ 2603 w 2649"/>
                  <a:gd name="T15" fmla="*/ 1236 h 1236"/>
                  <a:gd name="T16" fmla="*/ 2543 w 2649"/>
                  <a:gd name="T17" fmla="*/ 645 h 1236"/>
                  <a:gd name="T18" fmla="*/ 2649 w 2649"/>
                  <a:gd name="T19" fmla="*/ 599 h 1236"/>
                  <a:gd name="T20" fmla="*/ 2649 w 2649"/>
                  <a:gd name="T21" fmla="*/ 599 h 1236"/>
                  <a:gd name="T22" fmla="*/ 2649 w 2649"/>
                  <a:gd name="T23" fmla="*/ 599 h 1236"/>
                  <a:gd name="T24" fmla="*/ 2649 w 2649"/>
                  <a:gd name="T25" fmla="*/ 599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49" h="1236">
                    <a:moveTo>
                      <a:pt x="2649" y="599"/>
                    </a:moveTo>
                    <a:cubicBezTo>
                      <a:pt x="1324" y="0"/>
                      <a:pt x="1324" y="0"/>
                      <a:pt x="1324" y="0"/>
                    </a:cubicBezTo>
                    <a:cubicBezTo>
                      <a:pt x="0" y="599"/>
                      <a:pt x="0" y="599"/>
                      <a:pt x="0" y="599"/>
                    </a:cubicBezTo>
                    <a:cubicBezTo>
                      <a:pt x="1324" y="1199"/>
                      <a:pt x="1324" y="1199"/>
                      <a:pt x="1324" y="1199"/>
                    </a:cubicBezTo>
                    <a:cubicBezTo>
                      <a:pt x="2495" y="667"/>
                      <a:pt x="2495" y="667"/>
                      <a:pt x="2495" y="667"/>
                    </a:cubicBezTo>
                    <a:cubicBezTo>
                      <a:pt x="2490" y="924"/>
                      <a:pt x="2456" y="1209"/>
                      <a:pt x="2436" y="1236"/>
                    </a:cubicBezTo>
                    <a:cubicBezTo>
                      <a:pt x="2519" y="1236"/>
                      <a:pt x="2519" y="1236"/>
                      <a:pt x="2519" y="1236"/>
                    </a:cubicBezTo>
                    <a:cubicBezTo>
                      <a:pt x="2603" y="1236"/>
                      <a:pt x="2603" y="1236"/>
                      <a:pt x="2603" y="1236"/>
                    </a:cubicBezTo>
                    <a:cubicBezTo>
                      <a:pt x="2582" y="1209"/>
                      <a:pt x="2547" y="908"/>
                      <a:pt x="2543" y="645"/>
                    </a:cubicBezTo>
                    <a:cubicBezTo>
                      <a:pt x="2649" y="599"/>
                      <a:pt x="2649" y="599"/>
                      <a:pt x="2649" y="599"/>
                    </a:cubicBezTo>
                    <a:cubicBezTo>
                      <a:pt x="2649" y="599"/>
                      <a:pt x="2649" y="599"/>
                      <a:pt x="2649" y="599"/>
                    </a:cubicBezTo>
                    <a:moveTo>
                      <a:pt x="2649" y="599"/>
                    </a:moveTo>
                    <a:cubicBezTo>
                      <a:pt x="2649" y="599"/>
                      <a:pt x="2649" y="599"/>
                      <a:pt x="2649" y="59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7" name="Freeform 8">
                <a:extLst>
                  <a:ext uri="{FF2B5EF4-FFF2-40B4-BE49-F238E27FC236}">
                    <a16:creationId xmlns:a16="http://schemas.microsoft.com/office/drawing/2014/main" id="{AF96BE47-4587-48D0-B182-A62E7DF8F3E6}"/>
                  </a:ext>
                </a:extLst>
              </p:cNvPr>
              <p:cNvSpPr>
                <a:spLocks noEditPoints="1"/>
              </p:cNvSpPr>
              <p:nvPr/>
            </p:nvSpPr>
            <p:spPr bwMode="auto">
              <a:xfrm>
                <a:off x="1787525" y="2146300"/>
                <a:ext cx="2470150" cy="2092325"/>
              </a:xfrm>
              <a:custGeom>
                <a:avLst/>
                <a:gdLst>
                  <a:gd name="T0" fmla="*/ 1130 w 2261"/>
                  <a:gd name="T1" fmla="*/ 392 h 1918"/>
                  <a:gd name="T2" fmla="*/ 313 w 2261"/>
                  <a:gd name="T3" fmla="*/ 9 h 1918"/>
                  <a:gd name="T4" fmla="*/ 0 w 2261"/>
                  <a:gd name="T5" fmla="*/ 788 h 1918"/>
                  <a:gd name="T6" fmla="*/ 1130 w 2261"/>
                  <a:gd name="T7" fmla="*/ 1918 h 1918"/>
                  <a:gd name="T8" fmla="*/ 2261 w 2261"/>
                  <a:gd name="T9" fmla="*/ 788 h 1918"/>
                  <a:gd name="T10" fmla="*/ 1939 w 2261"/>
                  <a:gd name="T11" fmla="*/ 0 h 1918"/>
                  <a:gd name="T12" fmla="*/ 1130 w 2261"/>
                  <a:gd name="T13" fmla="*/ 392 h 1918"/>
                  <a:gd name="T14" fmla="*/ 1130 w 2261"/>
                  <a:gd name="T15" fmla="*/ 392 h 1918"/>
                  <a:gd name="T16" fmla="*/ 2084 w 2261"/>
                  <a:gd name="T17" fmla="*/ 782 h 1918"/>
                  <a:gd name="T18" fmla="*/ 2084 w 2261"/>
                  <a:gd name="T19" fmla="*/ 788 h 1918"/>
                  <a:gd name="T20" fmla="*/ 1130 w 2261"/>
                  <a:gd name="T21" fmla="*/ 1742 h 1918"/>
                  <a:gd name="T22" fmla="*/ 177 w 2261"/>
                  <a:gd name="T23" fmla="*/ 821 h 1918"/>
                  <a:gd name="T24" fmla="*/ 189 w 2261"/>
                  <a:gd name="T25" fmla="*/ 837 h 1918"/>
                  <a:gd name="T26" fmla="*/ 1115 w 2261"/>
                  <a:gd name="T27" fmla="*/ 767 h 1918"/>
                  <a:gd name="T28" fmla="*/ 1247 w 2261"/>
                  <a:gd name="T29" fmla="*/ 649 h 1918"/>
                  <a:gd name="T30" fmla="*/ 1094 w 2261"/>
                  <a:gd name="T31" fmla="*/ 1043 h 1918"/>
                  <a:gd name="T32" fmla="*/ 1398 w 2261"/>
                  <a:gd name="T33" fmla="*/ 695 h 1918"/>
                  <a:gd name="T34" fmla="*/ 2060 w 2261"/>
                  <a:gd name="T35" fmla="*/ 811 h 1918"/>
                  <a:gd name="T36" fmla="*/ 2084 w 2261"/>
                  <a:gd name="T37" fmla="*/ 782 h 1918"/>
                  <a:gd name="T38" fmla="*/ 2084 w 2261"/>
                  <a:gd name="T39" fmla="*/ 782 h 1918"/>
                  <a:gd name="T40" fmla="*/ 2084 w 2261"/>
                  <a:gd name="T41" fmla="*/ 782 h 1918"/>
                  <a:gd name="T42" fmla="*/ 2084 w 2261"/>
                  <a:gd name="T43" fmla="*/ 782 h 1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61" h="1918">
                    <a:moveTo>
                      <a:pt x="1130" y="392"/>
                    </a:moveTo>
                    <a:cubicBezTo>
                      <a:pt x="313" y="9"/>
                      <a:pt x="313" y="9"/>
                      <a:pt x="313" y="9"/>
                    </a:cubicBezTo>
                    <a:cubicBezTo>
                      <a:pt x="120" y="212"/>
                      <a:pt x="0" y="486"/>
                      <a:pt x="0" y="788"/>
                    </a:cubicBezTo>
                    <a:cubicBezTo>
                      <a:pt x="0" y="1411"/>
                      <a:pt x="507" y="1918"/>
                      <a:pt x="1130" y="1918"/>
                    </a:cubicBezTo>
                    <a:cubicBezTo>
                      <a:pt x="1754" y="1918"/>
                      <a:pt x="2261" y="1411"/>
                      <a:pt x="2261" y="788"/>
                    </a:cubicBezTo>
                    <a:cubicBezTo>
                      <a:pt x="2261" y="482"/>
                      <a:pt x="2137" y="204"/>
                      <a:pt x="1939" y="0"/>
                    </a:cubicBezTo>
                    <a:cubicBezTo>
                      <a:pt x="1130" y="392"/>
                      <a:pt x="1130" y="392"/>
                      <a:pt x="1130" y="392"/>
                    </a:cubicBezTo>
                    <a:cubicBezTo>
                      <a:pt x="1130" y="392"/>
                      <a:pt x="1130" y="392"/>
                      <a:pt x="1130" y="392"/>
                    </a:cubicBezTo>
                    <a:moveTo>
                      <a:pt x="2084" y="782"/>
                    </a:moveTo>
                    <a:cubicBezTo>
                      <a:pt x="2084" y="784"/>
                      <a:pt x="2084" y="786"/>
                      <a:pt x="2084" y="788"/>
                    </a:cubicBezTo>
                    <a:cubicBezTo>
                      <a:pt x="2084" y="1314"/>
                      <a:pt x="1656" y="1742"/>
                      <a:pt x="1130" y="1742"/>
                    </a:cubicBezTo>
                    <a:cubicBezTo>
                      <a:pt x="616" y="1742"/>
                      <a:pt x="195" y="1332"/>
                      <a:pt x="177" y="821"/>
                    </a:cubicBezTo>
                    <a:cubicBezTo>
                      <a:pt x="181" y="826"/>
                      <a:pt x="185" y="832"/>
                      <a:pt x="189" y="837"/>
                    </a:cubicBezTo>
                    <a:cubicBezTo>
                      <a:pt x="358" y="1059"/>
                      <a:pt x="773" y="1028"/>
                      <a:pt x="1115" y="767"/>
                    </a:cubicBezTo>
                    <a:cubicBezTo>
                      <a:pt x="1163" y="730"/>
                      <a:pt x="1207" y="690"/>
                      <a:pt x="1247" y="649"/>
                    </a:cubicBezTo>
                    <a:cubicBezTo>
                      <a:pt x="1242" y="834"/>
                      <a:pt x="1210" y="951"/>
                      <a:pt x="1094" y="1043"/>
                    </a:cubicBezTo>
                    <a:cubicBezTo>
                      <a:pt x="1251" y="974"/>
                      <a:pt x="1343" y="834"/>
                      <a:pt x="1398" y="695"/>
                    </a:cubicBezTo>
                    <a:cubicBezTo>
                      <a:pt x="1626" y="902"/>
                      <a:pt x="1917" y="956"/>
                      <a:pt x="2060" y="811"/>
                    </a:cubicBezTo>
                    <a:cubicBezTo>
                      <a:pt x="2069" y="802"/>
                      <a:pt x="2077" y="792"/>
                      <a:pt x="2084" y="782"/>
                    </a:cubicBezTo>
                    <a:cubicBezTo>
                      <a:pt x="2084" y="782"/>
                      <a:pt x="2084" y="782"/>
                      <a:pt x="2084" y="782"/>
                    </a:cubicBezTo>
                    <a:moveTo>
                      <a:pt x="2084" y="782"/>
                    </a:moveTo>
                    <a:cubicBezTo>
                      <a:pt x="2084" y="782"/>
                      <a:pt x="2084" y="782"/>
                      <a:pt x="2084" y="78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grpSp>
      </p:grpSp>
      <p:sp>
        <p:nvSpPr>
          <p:cNvPr id="18" name="矩形 17">
            <a:extLst>
              <a:ext uri="{FF2B5EF4-FFF2-40B4-BE49-F238E27FC236}">
                <a16:creationId xmlns:a16="http://schemas.microsoft.com/office/drawing/2014/main" id="{DD91C7AE-B4D0-455B-BAF0-35218E4FFEFD}"/>
              </a:ext>
            </a:extLst>
          </p:cNvPr>
          <p:cNvSpPr/>
          <p:nvPr/>
        </p:nvSpPr>
        <p:spPr>
          <a:xfrm>
            <a:off x="2146642" y="4086359"/>
            <a:ext cx="2069798" cy="446725"/>
          </a:xfrm>
          <a:prstGeom prst="rect">
            <a:avLst/>
          </a:prstGeom>
          <a:effectLst/>
        </p:spPr>
        <p:txBody>
          <a:bodyPr wrap="none">
            <a:spAutoFit/>
          </a:bodyPr>
          <a:lstStyle/>
          <a:p>
            <a:pPr algn="r">
              <a:lnSpc>
                <a:spcPct val="120000"/>
              </a:lnSpc>
            </a:pPr>
            <a:r>
              <a:rPr lang="zh-CN" altLang="en-US" sz="2100" dirty="0">
                <a:solidFill>
                  <a:schemeClr val="accent1"/>
                </a:solidFill>
                <a:latin typeface="Arial" panose="020B0604020202020204" pitchFamily="34" charset="0"/>
                <a:ea typeface="微软雅黑" panose="020B0503020204020204" pitchFamily="34" charset="-122"/>
                <a:sym typeface="Arial" panose="020B0604020202020204" pitchFamily="34" charset="0"/>
              </a:rPr>
              <a:t>答辩人：梁慰乐</a:t>
            </a:r>
            <a:endParaRPr lang="en-US" altLang="zh-CN" sz="21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9" name="组合 18">
            <a:extLst>
              <a:ext uri="{FF2B5EF4-FFF2-40B4-BE49-F238E27FC236}">
                <a16:creationId xmlns:a16="http://schemas.microsoft.com/office/drawing/2014/main" id="{901D40D0-8353-4ECF-84B3-664482041665}"/>
              </a:ext>
            </a:extLst>
          </p:cNvPr>
          <p:cNvGrpSpPr/>
          <p:nvPr/>
        </p:nvGrpSpPr>
        <p:grpSpPr>
          <a:xfrm>
            <a:off x="5110063" y="4115792"/>
            <a:ext cx="442913" cy="442913"/>
            <a:chOff x="5853219" y="5669476"/>
            <a:chExt cx="552450" cy="552450"/>
          </a:xfrm>
        </p:grpSpPr>
        <p:sp>
          <p:nvSpPr>
            <p:cNvPr id="20" name="椭圆 19">
              <a:extLst>
                <a:ext uri="{FF2B5EF4-FFF2-40B4-BE49-F238E27FC236}">
                  <a16:creationId xmlns:a16="http://schemas.microsoft.com/office/drawing/2014/main" id="{7AD069BA-0502-408E-9B85-DD7453BB409B}"/>
                </a:ext>
              </a:extLst>
            </p:cNvPr>
            <p:cNvSpPr/>
            <p:nvPr/>
          </p:nvSpPr>
          <p:spPr>
            <a:xfrm>
              <a:off x="5853219" y="5669476"/>
              <a:ext cx="552450" cy="5524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21" name="组合 20">
              <a:extLst>
                <a:ext uri="{FF2B5EF4-FFF2-40B4-BE49-F238E27FC236}">
                  <a16:creationId xmlns:a16="http://schemas.microsoft.com/office/drawing/2014/main" id="{EFB29C29-54DA-48C4-BBE6-C609C14D4B30}"/>
                </a:ext>
              </a:extLst>
            </p:cNvPr>
            <p:cNvGrpSpPr/>
            <p:nvPr/>
          </p:nvGrpSpPr>
          <p:grpSpPr>
            <a:xfrm>
              <a:off x="5967384" y="5780269"/>
              <a:ext cx="324120" cy="330864"/>
              <a:chOff x="5649913" y="2301875"/>
              <a:chExt cx="3127375" cy="3192463"/>
            </a:xfrm>
            <a:solidFill>
              <a:schemeClr val="bg1"/>
            </a:solidFill>
          </p:grpSpPr>
          <p:sp>
            <p:nvSpPr>
              <p:cNvPr id="22" name="Freeform 12">
                <a:extLst>
                  <a:ext uri="{FF2B5EF4-FFF2-40B4-BE49-F238E27FC236}">
                    <a16:creationId xmlns:a16="http://schemas.microsoft.com/office/drawing/2014/main" id="{C6903E80-7A50-46BE-A4D1-2BC7F17A01DA}"/>
                  </a:ext>
                </a:extLst>
              </p:cNvPr>
              <p:cNvSpPr>
                <a:spLocks noEditPoints="1"/>
              </p:cNvSpPr>
              <p:nvPr/>
            </p:nvSpPr>
            <p:spPr bwMode="auto">
              <a:xfrm>
                <a:off x="6657975" y="3275013"/>
                <a:ext cx="1139825" cy="384175"/>
              </a:xfrm>
              <a:custGeom>
                <a:avLst/>
                <a:gdLst>
                  <a:gd name="T0" fmla="*/ 126 w 1039"/>
                  <a:gd name="T1" fmla="*/ 334 h 350"/>
                  <a:gd name="T2" fmla="*/ 46 w 1039"/>
                  <a:gd name="T3" fmla="*/ 187 h 350"/>
                  <a:gd name="T4" fmla="*/ 39 w 1039"/>
                  <a:gd name="T5" fmla="*/ 157 h 350"/>
                  <a:gd name="T6" fmla="*/ 37 w 1039"/>
                  <a:gd name="T7" fmla="*/ 150 h 350"/>
                  <a:gd name="T8" fmla="*/ 31 w 1039"/>
                  <a:gd name="T9" fmla="*/ 127 h 350"/>
                  <a:gd name="T10" fmla="*/ 1 w 1039"/>
                  <a:gd name="T11" fmla="*/ 87 h 350"/>
                  <a:gd name="T12" fmla="*/ 2 w 1039"/>
                  <a:gd name="T13" fmla="*/ 39 h 350"/>
                  <a:gd name="T14" fmla="*/ 11 w 1039"/>
                  <a:gd name="T15" fmla="*/ 21 h 350"/>
                  <a:gd name="T16" fmla="*/ 222 w 1039"/>
                  <a:gd name="T17" fmla="*/ 1 h 350"/>
                  <a:gd name="T18" fmla="*/ 373 w 1039"/>
                  <a:gd name="T19" fmla="*/ 14 h 350"/>
                  <a:gd name="T20" fmla="*/ 514 w 1039"/>
                  <a:gd name="T21" fmla="*/ 49 h 350"/>
                  <a:gd name="T22" fmla="*/ 381 w 1039"/>
                  <a:gd name="T23" fmla="*/ 307 h 350"/>
                  <a:gd name="T24" fmla="*/ 220 w 1039"/>
                  <a:gd name="T25" fmla="*/ 350 h 350"/>
                  <a:gd name="T26" fmla="*/ 225 w 1039"/>
                  <a:gd name="T27" fmla="*/ 329 h 350"/>
                  <a:gd name="T28" fmla="*/ 395 w 1039"/>
                  <a:gd name="T29" fmla="*/ 249 h 350"/>
                  <a:gd name="T30" fmla="*/ 431 w 1039"/>
                  <a:gd name="T31" fmla="*/ 71 h 350"/>
                  <a:gd name="T32" fmla="*/ 358 w 1039"/>
                  <a:gd name="T33" fmla="*/ 42 h 350"/>
                  <a:gd name="T34" fmla="*/ 238 w 1039"/>
                  <a:gd name="T35" fmla="*/ 31 h 350"/>
                  <a:gd name="T36" fmla="*/ 91 w 1039"/>
                  <a:gd name="T37" fmla="*/ 56 h 350"/>
                  <a:gd name="T38" fmla="*/ 80 w 1039"/>
                  <a:gd name="T39" fmla="*/ 111 h 350"/>
                  <a:gd name="T40" fmla="*/ 90 w 1039"/>
                  <a:gd name="T41" fmla="*/ 237 h 350"/>
                  <a:gd name="T42" fmla="*/ 148 w 1039"/>
                  <a:gd name="T43" fmla="*/ 322 h 350"/>
                  <a:gd name="T44" fmla="*/ 815 w 1039"/>
                  <a:gd name="T45" fmla="*/ 348 h 350"/>
                  <a:gd name="T46" fmla="*/ 609 w 1039"/>
                  <a:gd name="T47" fmla="*/ 254 h 350"/>
                  <a:gd name="T48" fmla="*/ 564 w 1039"/>
                  <a:gd name="T49" fmla="*/ 40 h 350"/>
                  <a:gd name="T50" fmla="*/ 699 w 1039"/>
                  <a:gd name="T51" fmla="*/ 6 h 350"/>
                  <a:gd name="T52" fmla="*/ 852 w 1039"/>
                  <a:gd name="T53" fmla="*/ 1 h 350"/>
                  <a:gd name="T54" fmla="*/ 1032 w 1039"/>
                  <a:gd name="T55" fmla="*/ 19 h 350"/>
                  <a:gd name="T56" fmla="*/ 1038 w 1039"/>
                  <a:gd name="T57" fmla="*/ 32 h 350"/>
                  <a:gd name="T58" fmla="*/ 1039 w 1039"/>
                  <a:gd name="T59" fmla="*/ 73 h 350"/>
                  <a:gd name="T60" fmla="*/ 1016 w 1039"/>
                  <a:gd name="T61" fmla="*/ 103 h 350"/>
                  <a:gd name="T62" fmla="*/ 990 w 1039"/>
                  <a:gd name="T63" fmla="*/ 205 h 350"/>
                  <a:gd name="T64" fmla="*/ 898 w 1039"/>
                  <a:gd name="T65" fmla="*/ 338 h 350"/>
                  <a:gd name="T66" fmla="*/ 784 w 1039"/>
                  <a:gd name="T67" fmla="*/ 30 h 350"/>
                  <a:gd name="T68" fmla="*/ 645 w 1039"/>
                  <a:gd name="T69" fmla="*/ 51 h 350"/>
                  <a:gd name="T70" fmla="*/ 601 w 1039"/>
                  <a:gd name="T71" fmla="*/ 116 h 350"/>
                  <a:gd name="T72" fmla="*/ 727 w 1039"/>
                  <a:gd name="T73" fmla="*/ 314 h 350"/>
                  <a:gd name="T74" fmla="*/ 877 w 1039"/>
                  <a:gd name="T75" fmla="*/ 317 h 350"/>
                  <a:gd name="T76" fmla="*/ 961 w 1039"/>
                  <a:gd name="T77" fmla="*/ 156 h 350"/>
                  <a:gd name="T78" fmla="*/ 960 w 1039"/>
                  <a:gd name="T79" fmla="*/ 113 h 350"/>
                  <a:gd name="T80" fmla="*/ 955 w 1039"/>
                  <a:gd name="T81" fmla="*/ 84 h 350"/>
                  <a:gd name="T82" fmla="*/ 911 w 1039"/>
                  <a:gd name="T83" fmla="*/ 45 h 350"/>
                  <a:gd name="T84" fmla="*/ 784 w 1039"/>
                  <a:gd name="T85" fmla="*/ 3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39" h="350">
                    <a:moveTo>
                      <a:pt x="220" y="350"/>
                    </a:moveTo>
                    <a:cubicBezTo>
                      <a:pt x="202" y="350"/>
                      <a:pt x="185" y="348"/>
                      <a:pt x="169" y="346"/>
                    </a:cubicBezTo>
                    <a:cubicBezTo>
                      <a:pt x="153" y="343"/>
                      <a:pt x="139" y="339"/>
                      <a:pt x="126" y="334"/>
                    </a:cubicBezTo>
                    <a:cubicBezTo>
                      <a:pt x="104" y="325"/>
                      <a:pt x="88" y="309"/>
                      <a:pt x="76" y="286"/>
                    </a:cubicBezTo>
                    <a:cubicBezTo>
                      <a:pt x="67" y="269"/>
                      <a:pt x="60" y="250"/>
                      <a:pt x="54" y="225"/>
                    </a:cubicBezTo>
                    <a:cubicBezTo>
                      <a:pt x="51" y="212"/>
                      <a:pt x="48" y="198"/>
                      <a:pt x="46" y="187"/>
                    </a:cubicBezTo>
                    <a:cubicBezTo>
                      <a:pt x="45" y="185"/>
                      <a:pt x="45" y="185"/>
                      <a:pt x="45" y="185"/>
                    </a:cubicBezTo>
                    <a:cubicBezTo>
                      <a:pt x="43" y="176"/>
                      <a:pt x="41" y="167"/>
                      <a:pt x="40" y="158"/>
                    </a:cubicBezTo>
                    <a:cubicBezTo>
                      <a:pt x="39" y="157"/>
                      <a:pt x="39" y="157"/>
                      <a:pt x="39" y="157"/>
                    </a:cubicBezTo>
                    <a:cubicBezTo>
                      <a:pt x="39" y="155"/>
                      <a:pt x="39" y="155"/>
                      <a:pt x="39" y="155"/>
                    </a:cubicBezTo>
                    <a:cubicBezTo>
                      <a:pt x="38" y="154"/>
                      <a:pt x="38" y="152"/>
                      <a:pt x="37" y="150"/>
                    </a:cubicBezTo>
                    <a:cubicBezTo>
                      <a:pt x="37" y="150"/>
                      <a:pt x="37" y="150"/>
                      <a:pt x="37" y="150"/>
                    </a:cubicBezTo>
                    <a:cubicBezTo>
                      <a:pt x="36" y="148"/>
                      <a:pt x="36" y="146"/>
                      <a:pt x="35" y="144"/>
                    </a:cubicBezTo>
                    <a:cubicBezTo>
                      <a:pt x="35" y="142"/>
                      <a:pt x="34" y="139"/>
                      <a:pt x="33" y="137"/>
                    </a:cubicBezTo>
                    <a:cubicBezTo>
                      <a:pt x="32" y="133"/>
                      <a:pt x="31" y="130"/>
                      <a:pt x="31" y="127"/>
                    </a:cubicBezTo>
                    <a:cubicBezTo>
                      <a:pt x="24" y="104"/>
                      <a:pt x="24" y="104"/>
                      <a:pt x="24" y="104"/>
                    </a:cubicBezTo>
                    <a:cubicBezTo>
                      <a:pt x="4" y="91"/>
                      <a:pt x="4" y="91"/>
                      <a:pt x="4" y="91"/>
                    </a:cubicBezTo>
                    <a:cubicBezTo>
                      <a:pt x="2" y="90"/>
                      <a:pt x="2" y="89"/>
                      <a:pt x="1" y="87"/>
                    </a:cubicBezTo>
                    <a:cubicBezTo>
                      <a:pt x="1" y="85"/>
                      <a:pt x="1" y="85"/>
                      <a:pt x="1" y="85"/>
                    </a:cubicBezTo>
                    <a:cubicBezTo>
                      <a:pt x="1" y="83"/>
                      <a:pt x="0" y="81"/>
                      <a:pt x="0" y="79"/>
                    </a:cubicBezTo>
                    <a:cubicBezTo>
                      <a:pt x="1" y="66"/>
                      <a:pt x="1" y="52"/>
                      <a:pt x="2" y="39"/>
                    </a:cubicBezTo>
                    <a:cubicBezTo>
                      <a:pt x="2" y="28"/>
                      <a:pt x="2" y="28"/>
                      <a:pt x="2" y="28"/>
                    </a:cubicBezTo>
                    <a:cubicBezTo>
                      <a:pt x="2" y="25"/>
                      <a:pt x="4" y="23"/>
                      <a:pt x="7" y="22"/>
                    </a:cubicBezTo>
                    <a:cubicBezTo>
                      <a:pt x="11" y="21"/>
                      <a:pt x="11" y="21"/>
                      <a:pt x="11" y="21"/>
                    </a:cubicBezTo>
                    <a:cubicBezTo>
                      <a:pt x="15" y="20"/>
                      <a:pt x="21" y="18"/>
                      <a:pt x="26" y="17"/>
                    </a:cubicBezTo>
                    <a:cubicBezTo>
                      <a:pt x="53" y="14"/>
                      <a:pt x="82" y="10"/>
                      <a:pt x="112" y="6"/>
                    </a:cubicBezTo>
                    <a:cubicBezTo>
                      <a:pt x="144" y="2"/>
                      <a:pt x="178" y="1"/>
                      <a:pt x="222" y="1"/>
                    </a:cubicBezTo>
                    <a:cubicBezTo>
                      <a:pt x="222" y="1"/>
                      <a:pt x="222" y="1"/>
                      <a:pt x="222" y="1"/>
                    </a:cubicBezTo>
                    <a:cubicBezTo>
                      <a:pt x="224" y="1"/>
                      <a:pt x="227" y="1"/>
                      <a:pt x="229" y="1"/>
                    </a:cubicBezTo>
                    <a:cubicBezTo>
                      <a:pt x="277" y="1"/>
                      <a:pt x="325" y="5"/>
                      <a:pt x="373" y="14"/>
                    </a:cubicBezTo>
                    <a:cubicBezTo>
                      <a:pt x="400" y="19"/>
                      <a:pt x="427" y="28"/>
                      <a:pt x="450" y="35"/>
                    </a:cubicBezTo>
                    <a:cubicBezTo>
                      <a:pt x="468" y="41"/>
                      <a:pt x="481" y="44"/>
                      <a:pt x="493" y="47"/>
                    </a:cubicBezTo>
                    <a:cubicBezTo>
                      <a:pt x="500" y="48"/>
                      <a:pt x="507" y="48"/>
                      <a:pt x="514" y="49"/>
                    </a:cubicBezTo>
                    <a:cubicBezTo>
                      <a:pt x="457" y="195"/>
                      <a:pt x="457" y="195"/>
                      <a:pt x="457" y="195"/>
                    </a:cubicBezTo>
                    <a:cubicBezTo>
                      <a:pt x="451" y="210"/>
                      <a:pt x="445" y="224"/>
                      <a:pt x="439" y="236"/>
                    </a:cubicBezTo>
                    <a:cubicBezTo>
                      <a:pt x="424" y="264"/>
                      <a:pt x="405" y="288"/>
                      <a:pt x="381" y="307"/>
                    </a:cubicBezTo>
                    <a:cubicBezTo>
                      <a:pt x="368" y="319"/>
                      <a:pt x="351" y="328"/>
                      <a:pt x="328" y="335"/>
                    </a:cubicBezTo>
                    <a:cubicBezTo>
                      <a:pt x="305" y="342"/>
                      <a:pt x="278" y="346"/>
                      <a:pt x="249" y="349"/>
                    </a:cubicBezTo>
                    <a:cubicBezTo>
                      <a:pt x="239" y="349"/>
                      <a:pt x="229" y="350"/>
                      <a:pt x="220" y="350"/>
                    </a:cubicBezTo>
                    <a:close/>
                    <a:moveTo>
                      <a:pt x="161" y="322"/>
                    </a:moveTo>
                    <a:cubicBezTo>
                      <a:pt x="167" y="323"/>
                      <a:pt x="173" y="325"/>
                      <a:pt x="179" y="326"/>
                    </a:cubicBezTo>
                    <a:cubicBezTo>
                      <a:pt x="194" y="328"/>
                      <a:pt x="210" y="329"/>
                      <a:pt x="225" y="329"/>
                    </a:cubicBezTo>
                    <a:cubicBezTo>
                      <a:pt x="253" y="329"/>
                      <a:pt x="281" y="325"/>
                      <a:pt x="308" y="318"/>
                    </a:cubicBezTo>
                    <a:cubicBezTo>
                      <a:pt x="332" y="312"/>
                      <a:pt x="350" y="302"/>
                      <a:pt x="365" y="288"/>
                    </a:cubicBezTo>
                    <a:cubicBezTo>
                      <a:pt x="376" y="278"/>
                      <a:pt x="385" y="266"/>
                      <a:pt x="395" y="249"/>
                    </a:cubicBezTo>
                    <a:cubicBezTo>
                      <a:pt x="410" y="222"/>
                      <a:pt x="422" y="194"/>
                      <a:pt x="429" y="165"/>
                    </a:cubicBezTo>
                    <a:cubicBezTo>
                      <a:pt x="434" y="144"/>
                      <a:pt x="435" y="125"/>
                      <a:pt x="434" y="107"/>
                    </a:cubicBezTo>
                    <a:cubicBezTo>
                      <a:pt x="431" y="71"/>
                      <a:pt x="431" y="71"/>
                      <a:pt x="431" y="71"/>
                    </a:cubicBezTo>
                    <a:cubicBezTo>
                      <a:pt x="399" y="54"/>
                      <a:pt x="399" y="54"/>
                      <a:pt x="399" y="54"/>
                    </a:cubicBezTo>
                    <a:cubicBezTo>
                      <a:pt x="388" y="49"/>
                      <a:pt x="377" y="46"/>
                      <a:pt x="362" y="42"/>
                    </a:cubicBezTo>
                    <a:cubicBezTo>
                      <a:pt x="358" y="42"/>
                      <a:pt x="358" y="42"/>
                      <a:pt x="358" y="42"/>
                    </a:cubicBezTo>
                    <a:cubicBezTo>
                      <a:pt x="328" y="35"/>
                      <a:pt x="296" y="31"/>
                      <a:pt x="251" y="31"/>
                    </a:cubicBezTo>
                    <a:cubicBezTo>
                      <a:pt x="249" y="31"/>
                      <a:pt x="249" y="31"/>
                      <a:pt x="249" y="31"/>
                    </a:cubicBezTo>
                    <a:cubicBezTo>
                      <a:pt x="238" y="31"/>
                      <a:pt x="238" y="31"/>
                      <a:pt x="238" y="31"/>
                    </a:cubicBezTo>
                    <a:cubicBezTo>
                      <a:pt x="227" y="32"/>
                      <a:pt x="214" y="33"/>
                      <a:pt x="201" y="34"/>
                    </a:cubicBezTo>
                    <a:cubicBezTo>
                      <a:pt x="175" y="36"/>
                      <a:pt x="152" y="40"/>
                      <a:pt x="130" y="45"/>
                    </a:cubicBezTo>
                    <a:cubicBezTo>
                      <a:pt x="91" y="56"/>
                      <a:pt x="91" y="56"/>
                      <a:pt x="91" y="56"/>
                    </a:cubicBezTo>
                    <a:cubicBezTo>
                      <a:pt x="82" y="94"/>
                      <a:pt x="82" y="94"/>
                      <a:pt x="82" y="94"/>
                    </a:cubicBezTo>
                    <a:cubicBezTo>
                      <a:pt x="81" y="99"/>
                      <a:pt x="81" y="105"/>
                      <a:pt x="80" y="111"/>
                    </a:cubicBezTo>
                    <a:cubicBezTo>
                      <a:pt x="80" y="111"/>
                      <a:pt x="80" y="111"/>
                      <a:pt x="80" y="111"/>
                    </a:cubicBezTo>
                    <a:cubicBezTo>
                      <a:pt x="80" y="113"/>
                      <a:pt x="79" y="115"/>
                      <a:pt x="79" y="116"/>
                    </a:cubicBezTo>
                    <a:cubicBezTo>
                      <a:pt x="77" y="131"/>
                      <a:pt x="77" y="146"/>
                      <a:pt x="79" y="161"/>
                    </a:cubicBezTo>
                    <a:cubicBezTo>
                      <a:pt x="81" y="182"/>
                      <a:pt x="84" y="209"/>
                      <a:pt x="90" y="237"/>
                    </a:cubicBezTo>
                    <a:cubicBezTo>
                      <a:pt x="95" y="258"/>
                      <a:pt x="103" y="276"/>
                      <a:pt x="113" y="290"/>
                    </a:cubicBezTo>
                    <a:cubicBezTo>
                      <a:pt x="118" y="298"/>
                      <a:pt x="124" y="305"/>
                      <a:pt x="131" y="310"/>
                    </a:cubicBezTo>
                    <a:cubicBezTo>
                      <a:pt x="148" y="322"/>
                      <a:pt x="148" y="322"/>
                      <a:pt x="148" y="322"/>
                    </a:cubicBezTo>
                    <a:cubicBezTo>
                      <a:pt x="161" y="322"/>
                      <a:pt x="161" y="322"/>
                      <a:pt x="161" y="322"/>
                    </a:cubicBezTo>
                    <a:cubicBezTo>
                      <a:pt x="161" y="322"/>
                      <a:pt x="161" y="322"/>
                      <a:pt x="161" y="322"/>
                    </a:cubicBezTo>
                    <a:close/>
                    <a:moveTo>
                      <a:pt x="815" y="348"/>
                    </a:moveTo>
                    <a:cubicBezTo>
                      <a:pt x="787" y="348"/>
                      <a:pt x="762" y="346"/>
                      <a:pt x="738" y="341"/>
                    </a:cubicBezTo>
                    <a:cubicBezTo>
                      <a:pt x="714" y="336"/>
                      <a:pt x="693" y="329"/>
                      <a:pt x="674" y="319"/>
                    </a:cubicBezTo>
                    <a:cubicBezTo>
                      <a:pt x="648" y="304"/>
                      <a:pt x="626" y="282"/>
                      <a:pt x="609" y="254"/>
                    </a:cubicBezTo>
                    <a:cubicBezTo>
                      <a:pt x="598" y="234"/>
                      <a:pt x="588" y="214"/>
                      <a:pt x="579" y="193"/>
                    </a:cubicBezTo>
                    <a:cubicBezTo>
                      <a:pt x="518" y="49"/>
                      <a:pt x="518" y="49"/>
                      <a:pt x="518" y="49"/>
                    </a:cubicBezTo>
                    <a:cubicBezTo>
                      <a:pt x="533" y="48"/>
                      <a:pt x="548" y="46"/>
                      <a:pt x="564" y="40"/>
                    </a:cubicBezTo>
                    <a:cubicBezTo>
                      <a:pt x="572" y="38"/>
                      <a:pt x="580" y="35"/>
                      <a:pt x="588" y="33"/>
                    </a:cubicBezTo>
                    <a:cubicBezTo>
                      <a:pt x="595" y="30"/>
                      <a:pt x="602" y="28"/>
                      <a:pt x="609" y="25"/>
                    </a:cubicBezTo>
                    <a:cubicBezTo>
                      <a:pt x="635" y="17"/>
                      <a:pt x="664" y="11"/>
                      <a:pt x="699" y="6"/>
                    </a:cubicBezTo>
                    <a:cubicBezTo>
                      <a:pt x="733" y="2"/>
                      <a:pt x="767" y="0"/>
                      <a:pt x="803" y="0"/>
                    </a:cubicBezTo>
                    <a:cubicBezTo>
                      <a:pt x="818" y="0"/>
                      <a:pt x="834" y="0"/>
                      <a:pt x="850" y="1"/>
                    </a:cubicBezTo>
                    <a:cubicBezTo>
                      <a:pt x="852" y="1"/>
                      <a:pt x="852" y="1"/>
                      <a:pt x="852" y="1"/>
                    </a:cubicBezTo>
                    <a:cubicBezTo>
                      <a:pt x="877" y="2"/>
                      <a:pt x="903" y="4"/>
                      <a:pt x="928" y="5"/>
                    </a:cubicBezTo>
                    <a:cubicBezTo>
                      <a:pt x="960" y="7"/>
                      <a:pt x="991" y="12"/>
                      <a:pt x="1026" y="18"/>
                    </a:cubicBezTo>
                    <a:cubicBezTo>
                      <a:pt x="1028" y="18"/>
                      <a:pt x="1030" y="18"/>
                      <a:pt x="1032" y="19"/>
                    </a:cubicBezTo>
                    <a:cubicBezTo>
                      <a:pt x="1033" y="19"/>
                      <a:pt x="1033" y="19"/>
                      <a:pt x="1033" y="19"/>
                    </a:cubicBezTo>
                    <a:cubicBezTo>
                      <a:pt x="1036" y="20"/>
                      <a:pt x="1037" y="21"/>
                      <a:pt x="1038" y="25"/>
                    </a:cubicBezTo>
                    <a:cubicBezTo>
                      <a:pt x="1038" y="27"/>
                      <a:pt x="1038" y="30"/>
                      <a:pt x="1038" y="32"/>
                    </a:cubicBezTo>
                    <a:cubicBezTo>
                      <a:pt x="1038" y="33"/>
                      <a:pt x="1038" y="33"/>
                      <a:pt x="1038" y="33"/>
                    </a:cubicBezTo>
                    <a:cubicBezTo>
                      <a:pt x="1039" y="38"/>
                      <a:pt x="1039" y="43"/>
                      <a:pt x="1039" y="47"/>
                    </a:cubicBezTo>
                    <a:cubicBezTo>
                      <a:pt x="1039" y="56"/>
                      <a:pt x="1039" y="64"/>
                      <a:pt x="1039" y="73"/>
                    </a:cubicBezTo>
                    <a:cubicBezTo>
                      <a:pt x="1030" y="55"/>
                      <a:pt x="1030" y="55"/>
                      <a:pt x="1030" y="55"/>
                    </a:cubicBezTo>
                    <a:cubicBezTo>
                      <a:pt x="1016" y="103"/>
                      <a:pt x="1016" y="103"/>
                      <a:pt x="1016" y="103"/>
                    </a:cubicBezTo>
                    <a:cubicBezTo>
                      <a:pt x="1016" y="103"/>
                      <a:pt x="1016" y="103"/>
                      <a:pt x="1016" y="103"/>
                    </a:cubicBezTo>
                    <a:cubicBezTo>
                      <a:pt x="1009" y="126"/>
                      <a:pt x="1009" y="126"/>
                      <a:pt x="1009" y="126"/>
                    </a:cubicBezTo>
                    <a:cubicBezTo>
                      <a:pt x="986" y="208"/>
                      <a:pt x="986" y="208"/>
                      <a:pt x="986" y="208"/>
                    </a:cubicBezTo>
                    <a:cubicBezTo>
                      <a:pt x="990" y="205"/>
                      <a:pt x="990" y="205"/>
                      <a:pt x="990" y="205"/>
                    </a:cubicBezTo>
                    <a:cubicBezTo>
                      <a:pt x="984" y="227"/>
                      <a:pt x="978" y="249"/>
                      <a:pt x="970" y="270"/>
                    </a:cubicBezTo>
                    <a:cubicBezTo>
                      <a:pt x="964" y="284"/>
                      <a:pt x="957" y="296"/>
                      <a:pt x="949" y="305"/>
                    </a:cubicBezTo>
                    <a:cubicBezTo>
                      <a:pt x="937" y="321"/>
                      <a:pt x="921" y="331"/>
                      <a:pt x="898" y="338"/>
                    </a:cubicBezTo>
                    <a:cubicBezTo>
                      <a:pt x="881" y="343"/>
                      <a:pt x="861" y="346"/>
                      <a:pt x="838" y="347"/>
                    </a:cubicBezTo>
                    <a:cubicBezTo>
                      <a:pt x="830" y="348"/>
                      <a:pt x="823" y="348"/>
                      <a:pt x="815" y="348"/>
                    </a:cubicBezTo>
                    <a:close/>
                    <a:moveTo>
                      <a:pt x="784" y="30"/>
                    </a:moveTo>
                    <a:cubicBezTo>
                      <a:pt x="775" y="30"/>
                      <a:pt x="763" y="31"/>
                      <a:pt x="751" y="31"/>
                    </a:cubicBezTo>
                    <a:cubicBezTo>
                      <a:pt x="732" y="33"/>
                      <a:pt x="711" y="35"/>
                      <a:pt x="689" y="40"/>
                    </a:cubicBezTo>
                    <a:cubicBezTo>
                      <a:pt x="676" y="42"/>
                      <a:pt x="660" y="46"/>
                      <a:pt x="645" y="51"/>
                    </a:cubicBezTo>
                    <a:cubicBezTo>
                      <a:pt x="604" y="65"/>
                      <a:pt x="604" y="65"/>
                      <a:pt x="604" y="65"/>
                    </a:cubicBezTo>
                    <a:cubicBezTo>
                      <a:pt x="601" y="108"/>
                      <a:pt x="601" y="108"/>
                      <a:pt x="601" y="108"/>
                    </a:cubicBezTo>
                    <a:cubicBezTo>
                      <a:pt x="601" y="110"/>
                      <a:pt x="601" y="113"/>
                      <a:pt x="601" y="116"/>
                    </a:cubicBezTo>
                    <a:cubicBezTo>
                      <a:pt x="600" y="132"/>
                      <a:pt x="603" y="149"/>
                      <a:pt x="607" y="168"/>
                    </a:cubicBezTo>
                    <a:cubicBezTo>
                      <a:pt x="616" y="207"/>
                      <a:pt x="632" y="240"/>
                      <a:pt x="655" y="269"/>
                    </a:cubicBezTo>
                    <a:cubicBezTo>
                      <a:pt x="674" y="293"/>
                      <a:pt x="698" y="308"/>
                      <a:pt x="727" y="314"/>
                    </a:cubicBezTo>
                    <a:cubicBezTo>
                      <a:pt x="758" y="320"/>
                      <a:pt x="786" y="324"/>
                      <a:pt x="814" y="324"/>
                    </a:cubicBezTo>
                    <a:cubicBezTo>
                      <a:pt x="817" y="324"/>
                      <a:pt x="817" y="324"/>
                      <a:pt x="817" y="324"/>
                    </a:cubicBezTo>
                    <a:cubicBezTo>
                      <a:pt x="835" y="323"/>
                      <a:pt x="856" y="323"/>
                      <a:pt x="877" y="317"/>
                    </a:cubicBezTo>
                    <a:cubicBezTo>
                      <a:pt x="896" y="312"/>
                      <a:pt x="908" y="305"/>
                      <a:pt x="919" y="295"/>
                    </a:cubicBezTo>
                    <a:cubicBezTo>
                      <a:pt x="928" y="286"/>
                      <a:pt x="936" y="274"/>
                      <a:pt x="941" y="259"/>
                    </a:cubicBezTo>
                    <a:cubicBezTo>
                      <a:pt x="953" y="227"/>
                      <a:pt x="960" y="193"/>
                      <a:pt x="961" y="156"/>
                    </a:cubicBezTo>
                    <a:cubicBezTo>
                      <a:pt x="961" y="154"/>
                      <a:pt x="961" y="154"/>
                      <a:pt x="961" y="154"/>
                    </a:cubicBezTo>
                    <a:cubicBezTo>
                      <a:pt x="961" y="142"/>
                      <a:pt x="961" y="130"/>
                      <a:pt x="960" y="118"/>
                    </a:cubicBezTo>
                    <a:cubicBezTo>
                      <a:pt x="960" y="113"/>
                      <a:pt x="960" y="113"/>
                      <a:pt x="960" y="113"/>
                    </a:cubicBezTo>
                    <a:cubicBezTo>
                      <a:pt x="960" y="108"/>
                      <a:pt x="960" y="105"/>
                      <a:pt x="959" y="102"/>
                    </a:cubicBezTo>
                    <a:cubicBezTo>
                      <a:pt x="958" y="93"/>
                      <a:pt x="958" y="93"/>
                      <a:pt x="958" y="93"/>
                    </a:cubicBezTo>
                    <a:cubicBezTo>
                      <a:pt x="955" y="84"/>
                      <a:pt x="955" y="84"/>
                      <a:pt x="955" y="84"/>
                    </a:cubicBezTo>
                    <a:cubicBezTo>
                      <a:pt x="955" y="83"/>
                      <a:pt x="954" y="82"/>
                      <a:pt x="954" y="81"/>
                    </a:cubicBezTo>
                    <a:cubicBezTo>
                      <a:pt x="941" y="53"/>
                      <a:pt x="941" y="53"/>
                      <a:pt x="941" y="53"/>
                    </a:cubicBezTo>
                    <a:cubicBezTo>
                      <a:pt x="911" y="45"/>
                      <a:pt x="911" y="45"/>
                      <a:pt x="911" y="45"/>
                    </a:cubicBezTo>
                    <a:cubicBezTo>
                      <a:pt x="877" y="35"/>
                      <a:pt x="842" y="32"/>
                      <a:pt x="798" y="30"/>
                    </a:cubicBezTo>
                    <a:cubicBezTo>
                      <a:pt x="795" y="29"/>
                      <a:pt x="795" y="29"/>
                      <a:pt x="795" y="29"/>
                    </a:cubicBezTo>
                    <a:cubicBezTo>
                      <a:pt x="784" y="30"/>
                      <a:pt x="784" y="30"/>
                      <a:pt x="784"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23" name="Freeform 13">
                <a:extLst>
                  <a:ext uri="{FF2B5EF4-FFF2-40B4-BE49-F238E27FC236}">
                    <a16:creationId xmlns:a16="http://schemas.microsoft.com/office/drawing/2014/main" id="{A64DD1F7-CE0E-4478-A9C7-D4A6DAD5DF0B}"/>
                  </a:ext>
                </a:extLst>
              </p:cNvPr>
              <p:cNvSpPr>
                <a:spLocks noEditPoints="1"/>
              </p:cNvSpPr>
              <p:nvPr/>
            </p:nvSpPr>
            <p:spPr bwMode="auto">
              <a:xfrm>
                <a:off x="5649913" y="4264025"/>
                <a:ext cx="3127375" cy="1230313"/>
              </a:xfrm>
              <a:custGeom>
                <a:avLst/>
                <a:gdLst>
                  <a:gd name="T0" fmla="*/ 2002 w 2852"/>
                  <a:gd name="T1" fmla="*/ 0 h 1123"/>
                  <a:gd name="T2" fmla="*/ 1595 w 2852"/>
                  <a:gd name="T3" fmla="*/ 742 h 1123"/>
                  <a:gd name="T4" fmla="*/ 1535 w 2852"/>
                  <a:gd name="T5" fmla="*/ 565 h 1123"/>
                  <a:gd name="T6" fmla="*/ 1646 w 2852"/>
                  <a:gd name="T7" fmla="*/ 342 h 1123"/>
                  <a:gd name="T8" fmla="*/ 1423 w 2852"/>
                  <a:gd name="T9" fmla="*/ 119 h 1123"/>
                  <a:gd name="T10" fmla="*/ 1200 w 2852"/>
                  <a:gd name="T11" fmla="*/ 342 h 1123"/>
                  <a:gd name="T12" fmla="*/ 1312 w 2852"/>
                  <a:gd name="T13" fmla="*/ 565 h 1123"/>
                  <a:gd name="T14" fmla="*/ 1240 w 2852"/>
                  <a:gd name="T15" fmla="*/ 746 h 1123"/>
                  <a:gd name="T16" fmla="*/ 844 w 2852"/>
                  <a:gd name="T17" fmla="*/ 0 h 1123"/>
                  <a:gd name="T18" fmla="*/ 0 w 2852"/>
                  <a:gd name="T19" fmla="*/ 889 h 1123"/>
                  <a:gd name="T20" fmla="*/ 173 w 2852"/>
                  <a:gd name="T21" fmla="*/ 1123 h 1123"/>
                  <a:gd name="T22" fmla="*/ 2678 w 2852"/>
                  <a:gd name="T23" fmla="*/ 1123 h 1123"/>
                  <a:gd name="T24" fmla="*/ 2852 w 2852"/>
                  <a:gd name="T25" fmla="*/ 890 h 1123"/>
                  <a:gd name="T26" fmla="*/ 2002 w 2852"/>
                  <a:gd name="T27" fmla="*/ 0 h 1123"/>
                  <a:gd name="T28" fmla="*/ 2586 w 2852"/>
                  <a:gd name="T29" fmla="*/ 447 h 1123"/>
                  <a:gd name="T30" fmla="*/ 2586 w 2852"/>
                  <a:gd name="T31" fmla="*/ 447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52" h="1123">
                    <a:moveTo>
                      <a:pt x="2002" y="0"/>
                    </a:moveTo>
                    <a:cubicBezTo>
                      <a:pt x="1595" y="742"/>
                      <a:pt x="1595" y="742"/>
                      <a:pt x="1595" y="742"/>
                    </a:cubicBezTo>
                    <a:cubicBezTo>
                      <a:pt x="1535" y="565"/>
                      <a:pt x="1535" y="565"/>
                      <a:pt x="1535" y="565"/>
                    </a:cubicBezTo>
                    <a:cubicBezTo>
                      <a:pt x="1646" y="342"/>
                      <a:pt x="1646" y="342"/>
                      <a:pt x="1646" y="342"/>
                    </a:cubicBezTo>
                    <a:cubicBezTo>
                      <a:pt x="1423" y="119"/>
                      <a:pt x="1423" y="119"/>
                      <a:pt x="1423" y="119"/>
                    </a:cubicBezTo>
                    <a:cubicBezTo>
                      <a:pt x="1200" y="342"/>
                      <a:pt x="1200" y="342"/>
                      <a:pt x="1200" y="342"/>
                    </a:cubicBezTo>
                    <a:cubicBezTo>
                      <a:pt x="1312" y="565"/>
                      <a:pt x="1312" y="565"/>
                      <a:pt x="1312" y="565"/>
                    </a:cubicBezTo>
                    <a:cubicBezTo>
                      <a:pt x="1240" y="746"/>
                      <a:pt x="1240" y="746"/>
                      <a:pt x="1240" y="746"/>
                    </a:cubicBezTo>
                    <a:cubicBezTo>
                      <a:pt x="844" y="0"/>
                      <a:pt x="844" y="0"/>
                      <a:pt x="844" y="0"/>
                    </a:cubicBezTo>
                    <a:cubicBezTo>
                      <a:pt x="844" y="0"/>
                      <a:pt x="0" y="447"/>
                      <a:pt x="0" y="889"/>
                    </a:cubicBezTo>
                    <a:cubicBezTo>
                      <a:pt x="0" y="1011"/>
                      <a:pt x="50" y="1123"/>
                      <a:pt x="173" y="1123"/>
                    </a:cubicBezTo>
                    <a:cubicBezTo>
                      <a:pt x="2678" y="1123"/>
                      <a:pt x="2678" y="1123"/>
                      <a:pt x="2678" y="1123"/>
                    </a:cubicBezTo>
                    <a:cubicBezTo>
                      <a:pt x="2800" y="1123"/>
                      <a:pt x="2852" y="1012"/>
                      <a:pt x="2852" y="890"/>
                    </a:cubicBezTo>
                    <a:cubicBezTo>
                      <a:pt x="2852" y="475"/>
                      <a:pt x="2002" y="0"/>
                      <a:pt x="2002" y="0"/>
                    </a:cubicBezTo>
                    <a:moveTo>
                      <a:pt x="2586" y="447"/>
                    </a:moveTo>
                    <a:cubicBezTo>
                      <a:pt x="2586" y="447"/>
                      <a:pt x="2586" y="447"/>
                      <a:pt x="2586" y="44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24" name="Freeform 14">
                <a:extLst>
                  <a:ext uri="{FF2B5EF4-FFF2-40B4-BE49-F238E27FC236}">
                    <a16:creationId xmlns:a16="http://schemas.microsoft.com/office/drawing/2014/main" id="{A7B30830-3DD1-41A8-B73D-E8FC7BE279E7}"/>
                  </a:ext>
                </a:extLst>
              </p:cNvPr>
              <p:cNvSpPr>
                <a:spLocks noEditPoints="1"/>
              </p:cNvSpPr>
              <p:nvPr/>
            </p:nvSpPr>
            <p:spPr bwMode="auto">
              <a:xfrm>
                <a:off x="6415088" y="2301875"/>
                <a:ext cx="1603375" cy="1984375"/>
              </a:xfrm>
              <a:custGeom>
                <a:avLst/>
                <a:gdLst>
                  <a:gd name="T0" fmla="*/ 1460 w 1462"/>
                  <a:gd name="T1" fmla="*/ 878 h 1812"/>
                  <a:gd name="T2" fmla="*/ 1460 w 1462"/>
                  <a:gd name="T3" fmla="*/ 844 h 1812"/>
                  <a:gd name="T4" fmla="*/ 1430 w 1462"/>
                  <a:gd name="T5" fmla="*/ 824 h 1812"/>
                  <a:gd name="T6" fmla="*/ 1420 w 1462"/>
                  <a:gd name="T7" fmla="*/ 817 h 1812"/>
                  <a:gd name="T8" fmla="*/ 764 w 1462"/>
                  <a:gd name="T9" fmla="*/ 90 h 1812"/>
                  <a:gd name="T10" fmla="*/ 193 w 1462"/>
                  <a:gd name="T11" fmla="*/ 151 h 1812"/>
                  <a:gd name="T12" fmla="*/ 61 w 1462"/>
                  <a:gd name="T13" fmla="*/ 806 h 1812"/>
                  <a:gd name="T14" fmla="*/ 31 w 1462"/>
                  <a:gd name="T15" fmla="*/ 824 h 1812"/>
                  <a:gd name="T16" fmla="*/ 2 w 1462"/>
                  <a:gd name="T17" fmla="*/ 844 h 1812"/>
                  <a:gd name="T18" fmla="*/ 2 w 1462"/>
                  <a:gd name="T19" fmla="*/ 878 h 1812"/>
                  <a:gd name="T20" fmla="*/ 36 w 1462"/>
                  <a:gd name="T21" fmla="*/ 1103 h 1812"/>
                  <a:gd name="T22" fmla="*/ 135 w 1462"/>
                  <a:gd name="T23" fmla="*/ 1219 h 1812"/>
                  <a:gd name="T24" fmla="*/ 356 w 1462"/>
                  <a:gd name="T25" fmla="*/ 1624 h 1812"/>
                  <a:gd name="T26" fmla="*/ 722 w 1462"/>
                  <a:gd name="T27" fmla="*/ 1810 h 1812"/>
                  <a:gd name="T28" fmla="*/ 734 w 1462"/>
                  <a:gd name="T29" fmla="*/ 1812 h 1812"/>
                  <a:gd name="T30" fmla="*/ 747 w 1462"/>
                  <a:gd name="T31" fmla="*/ 1810 h 1812"/>
                  <a:gd name="T32" fmla="*/ 1123 w 1462"/>
                  <a:gd name="T33" fmla="*/ 1613 h 1812"/>
                  <a:gd name="T34" fmla="*/ 1332 w 1462"/>
                  <a:gd name="T35" fmla="*/ 1216 h 1812"/>
                  <a:gd name="T36" fmla="*/ 1427 w 1462"/>
                  <a:gd name="T37" fmla="*/ 1099 h 1812"/>
                  <a:gd name="T38" fmla="*/ 1460 w 1462"/>
                  <a:gd name="T39" fmla="*/ 878 h 1812"/>
                  <a:gd name="T40" fmla="*/ 1301 w 1462"/>
                  <a:gd name="T41" fmla="*/ 1049 h 1812"/>
                  <a:gd name="T42" fmla="*/ 1252 w 1462"/>
                  <a:gd name="T43" fmla="*/ 1105 h 1812"/>
                  <a:gd name="T44" fmla="*/ 1218 w 1462"/>
                  <a:gd name="T45" fmla="*/ 1117 h 1812"/>
                  <a:gd name="T46" fmla="*/ 1209 w 1462"/>
                  <a:gd name="T47" fmla="*/ 1151 h 1812"/>
                  <a:gd name="T48" fmla="*/ 1024 w 1462"/>
                  <a:gd name="T49" fmla="*/ 1520 h 1812"/>
                  <a:gd name="T50" fmla="*/ 732 w 1462"/>
                  <a:gd name="T51" fmla="*/ 1675 h 1812"/>
                  <a:gd name="T52" fmla="*/ 454 w 1462"/>
                  <a:gd name="T53" fmla="*/ 1530 h 1812"/>
                  <a:gd name="T54" fmla="*/ 257 w 1462"/>
                  <a:gd name="T55" fmla="*/ 1153 h 1812"/>
                  <a:gd name="T56" fmla="*/ 248 w 1462"/>
                  <a:gd name="T57" fmla="*/ 1117 h 1812"/>
                  <a:gd name="T58" fmla="*/ 212 w 1462"/>
                  <a:gd name="T59" fmla="*/ 1106 h 1812"/>
                  <a:gd name="T60" fmla="*/ 162 w 1462"/>
                  <a:gd name="T61" fmla="*/ 1051 h 1812"/>
                  <a:gd name="T62" fmla="*/ 139 w 1462"/>
                  <a:gd name="T63" fmla="*/ 942 h 1812"/>
                  <a:gd name="T64" fmla="*/ 227 w 1462"/>
                  <a:gd name="T65" fmla="*/ 939 h 1812"/>
                  <a:gd name="T66" fmla="*/ 233 w 1462"/>
                  <a:gd name="T67" fmla="*/ 918 h 1812"/>
                  <a:gd name="T68" fmla="*/ 234 w 1462"/>
                  <a:gd name="T69" fmla="*/ 919 h 1812"/>
                  <a:gd name="T70" fmla="*/ 237 w 1462"/>
                  <a:gd name="T71" fmla="*/ 904 h 1812"/>
                  <a:gd name="T72" fmla="*/ 268 w 1462"/>
                  <a:gd name="T73" fmla="*/ 579 h 1812"/>
                  <a:gd name="T74" fmla="*/ 281 w 1462"/>
                  <a:gd name="T75" fmla="*/ 545 h 1812"/>
                  <a:gd name="T76" fmla="*/ 908 w 1462"/>
                  <a:gd name="T77" fmla="*/ 472 h 1812"/>
                  <a:gd name="T78" fmla="*/ 868 w 1462"/>
                  <a:gd name="T79" fmla="*/ 579 h 1812"/>
                  <a:gd name="T80" fmla="*/ 908 w 1462"/>
                  <a:gd name="T81" fmla="*/ 586 h 1812"/>
                  <a:gd name="T82" fmla="*/ 954 w 1462"/>
                  <a:gd name="T83" fmla="*/ 514 h 1812"/>
                  <a:gd name="T84" fmla="*/ 948 w 1462"/>
                  <a:gd name="T85" fmla="*/ 565 h 1812"/>
                  <a:gd name="T86" fmla="*/ 991 w 1462"/>
                  <a:gd name="T87" fmla="*/ 570 h 1812"/>
                  <a:gd name="T88" fmla="*/ 1018 w 1462"/>
                  <a:gd name="T89" fmla="*/ 488 h 1812"/>
                  <a:gd name="T90" fmla="*/ 1181 w 1462"/>
                  <a:gd name="T91" fmla="*/ 536 h 1812"/>
                  <a:gd name="T92" fmla="*/ 1220 w 1462"/>
                  <a:gd name="T93" fmla="*/ 858 h 1812"/>
                  <a:gd name="T94" fmla="*/ 1231 w 1462"/>
                  <a:gd name="T95" fmla="*/ 916 h 1812"/>
                  <a:gd name="T96" fmla="*/ 1251 w 1462"/>
                  <a:gd name="T97" fmla="*/ 915 h 1812"/>
                  <a:gd name="T98" fmla="*/ 1260 w 1462"/>
                  <a:gd name="T99" fmla="*/ 946 h 1812"/>
                  <a:gd name="T100" fmla="*/ 1323 w 1462"/>
                  <a:gd name="T101" fmla="*/ 942 h 1812"/>
                  <a:gd name="T102" fmla="*/ 1301 w 1462"/>
                  <a:gd name="T103" fmla="*/ 1049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62" h="1812">
                    <a:moveTo>
                      <a:pt x="1460" y="878"/>
                    </a:moveTo>
                    <a:cubicBezTo>
                      <a:pt x="1460" y="844"/>
                      <a:pt x="1460" y="844"/>
                      <a:pt x="1460" y="844"/>
                    </a:cubicBezTo>
                    <a:cubicBezTo>
                      <a:pt x="1430" y="824"/>
                      <a:pt x="1430" y="824"/>
                      <a:pt x="1430" y="824"/>
                    </a:cubicBezTo>
                    <a:cubicBezTo>
                      <a:pt x="1427" y="822"/>
                      <a:pt x="1423" y="819"/>
                      <a:pt x="1420" y="817"/>
                    </a:cubicBezTo>
                    <a:cubicBezTo>
                      <a:pt x="1360" y="303"/>
                      <a:pt x="1364" y="0"/>
                      <a:pt x="764" y="90"/>
                    </a:cubicBezTo>
                    <a:cubicBezTo>
                      <a:pt x="553" y="121"/>
                      <a:pt x="323" y="56"/>
                      <a:pt x="193" y="151"/>
                    </a:cubicBezTo>
                    <a:cubicBezTo>
                      <a:pt x="28" y="305"/>
                      <a:pt x="16" y="535"/>
                      <a:pt x="61" y="806"/>
                    </a:cubicBezTo>
                    <a:cubicBezTo>
                      <a:pt x="51" y="811"/>
                      <a:pt x="41" y="817"/>
                      <a:pt x="31" y="824"/>
                    </a:cubicBezTo>
                    <a:cubicBezTo>
                      <a:pt x="2" y="844"/>
                      <a:pt x="2" y="844"/>
                      <a:pt x="2" y="844"/>
                    </a:cubicBezTo>
                    <a:cubicBezTo>
                      <a:pt x="2" y="878"/>
                      <a:pt x="2" y="878"/>
                      <a:pt x="2" y="878"/>
                    </a:cubicBezTo>
                    <a:cubicBezTo>
                      <a:pt x="0" y="969"/>
                      <a:pt x="11" y="1045"/>
                      <a:pt x="36" y="1103"/>
                    </a:cubicBezTo>
                    <a:cubicBezTo>
                      <a:pt x="58" y="1156"/>
                      <a:pt x="91" y="1195"/>
                      <a:pt x="135" y="1219"/>
                    </a:cubicBezTo>
                    <a:cubicBezTo>
                      <a:pt x="187" y="1396"/>
                      <a:pt x="262" y="1528"/>
                      <a:pt x="356" y="1624"/>
                    </a:cubicBezTo>
                    <a:cubicBezTo>
                      <a:pt x="459" y="1728"/>
                      <a:pt x="582" y="1787"/>
                      <a:pt x="722" y="1810"/>
                    </a:cubicBezTo>
                    <a:cubicBezTo>
                      <a:pt x="734" y="1812"/>
                      <a:pt x="734" y="1812"/>
                      <a:pt x="734" y="1812"/>
                    </a:cubicBezTo>
                    <a:cubicBezTo>
                      <a:pt x="747" y="1810"/>
                      <a:pt x="747" y="1810"/>
                      <a:pt x="747" y="1810"/>
                    </a:cubicBezTo>
                    <a:cubicBezTo>
                      <a:pt x="901" y="1777"/>
                      <a:pt x="1024" y="1716"/>
                      <a:pt x="1123" y="1613"/>
                    </a:cubicBezTo>
                    <a:cubicBezTo>
                      <a:pt x="1214" y="1517"/>
                      <a:pt x="1282" y="1388"/>
                      <a:pt x="1332" y="1216"/>
                    </a:cubicBezTo>
                    <a:cubicBezTo>
                      <a:pt x="1374" y="1192"/>
                      <a:pt x="1406" y="1152"/>
                      <a:pt x="1427" y="1099"/>
                    </a:cubicBezTo>
                    <a:cubicBezTo>
                      <a:pt x="1451" y="1042"/>
                      <a:pt x="1462" y="967"/>
                      <a:pt x="1460" y="878"/>
                    </a:cubicBezTo>
                    <a:close/>
                    <a:moveTo>
                      <a:pt x="1301" y="1049"/>
                    </a:moveTo>
                    <a:cubicBezTo>
                      <a:pt x="1289" y="1078"/>
                      <a:pt x="1273" y="1098"/>
                      <a:pt x="1252" y="1105"/>
                    </a:cubicBezTo>
                    <a:cubicBezTo>
                      <a:pt x="1218" y="1117"/>
                      <a:pt x="1218" y="1117"/>
                      <a:pt x="1218" y="1117"/>
                    </a:cubicBezTo>
                    <a:cubicBezTo>
                      <a:pt x="1209" y="1151"/>
                      <a:pt x="1209" y="1151"/>
                      <a:pt x="1209" y="1151"/>
                    </a:cubicBezTo>
                    <a:cubicBezTo>
                      <a:pt x="1164" y="1316"/>
                      <a:pt x="1104" y="1436"/>
                      <a:pt x="1024" y="1520"/>
                    </a:cubicBezTo>
                    <a:cubicBezTo>
                      <a:pt x="948" y="1599"/>
                      <a:pt x="852" y="1648"/>
                      <a:pt x="732" y="1675"/>
                    </a:cubicBezTo>
                    <a:cubicBezTo>
                      <a:pt x="625" y="1655"/>
                      <a:pt x="532" y="1609"/>
                      <a:pt x="454" y="1530"/>
                    </a:cubicBezTo>
                    <a:cubicBezTo>
                      <a:pt x="370" y="1445"/>
                      <a:pt x="304" y="1322"/>
                      <a:pt x="257" y="1153"/>
                    </a:cubicBezTo>
                    <a:cubicBezTo>
                      <a:pt x="248" y="1117"/>
                      <a:pt x="248" y="1117"/>
                      <a:pt x="248" y="1117"/>
                    </a:cubicBezTo>
                    <a:cubicBezTo>
                      <a:pt x="212" y="1106"/>
                      <a:pt x="212" y="1106"/>
                      <a:pt x="212" y="1106"/>
                    </a:cubicBezTo>
                    <a:cubicBezTo>
                      <a:pt x="191" y="1099"/>
                      <a:pt x="174" y="1080"/>
                      <a:pt x="162" y="1051"/>
                    </a:cubicBezTo>
                    <a:cubicBezTo>
                      <a:pt x="150" y="1022"/>
                      <a:pt x="142" y="986"/>
                      <a:pt x="139" y="942"/>
                    </a:cubicBezTo>
                    <a:cubicBezTo>
                      <a:pt x="172" y="937"/>
                      <a:pt x="209" y="927"/>
                      <a:pt x="227" y="939"/>
                    </a:cubicBezTo>
                    <a:cubicBezTo>
                      <a:pt x="229" y="933"/>
                      <a:pt x="231" y="926"/>
                      <a:pt x="233" y="918"/>
                    </a:cubicBezTo>
                    <a:cubicBezTo>
                      <a:pt x="234" y="919"/>
                      <a:pt x="234" y="919"/>
                      <a:pt x="234" y="919"/>
                    </a:cubicBezTo>
                    <a:cubicBezTo>
                      <a:pt x="237" y="904"/>
                      <a:pt x="237" y="904"/>
                      <a:pt x="237" y="904"/>
                    </a:cubicBezTo>
                    <a:cubicBezTo>
                      <a:pt x="247" y="865"/>
                      <a:pt x="258" y="619"/>
                      <a:pt x="268" y="579"/>
                    </a:cubicBezTo>
                    <a:cubicBezTo>
                      <a:pt x="272" y="568"/>
                      <a:pt x="274" y="554"/>
                      <a:pt x="281" y="545"/>
                    </a:cubicBezTo>
                    <a:cubicBezTo>
                      <a:pt x="330" y="611"/>
                      <a:pt x="695" y="618"/>
                      <a:pt x="908" y="472"/>
                    </a:cubicBezTo>
                    <a:cubicBezTo>
                      <a:pt x="868" y="579"/>
                      <a:pt x="868" y="579"/>
                      <a:pt x="868" y="579"/>
                    </a:cubicBezTo>
                    <a:cubicBezTo>
                      <a:pt x="908" y="586"/>
                      <a:pt x="908" y="586"/>
                      <a:pt x="908" y="586"/>
                    </a:cubicBezTo>
                    <a:cubicBezTo>
                      <a:pt x="954" y="514"/>
                      <a:pt x="954" y="514"/>
                      <a:pt x="954" y="514"/>
                    </a:cubicBezTo>
                    <a:cubicBezTo>
                      <a:pt x="948" y="565"/>
                      <a:pt x="948" y="565"/>
                      <a:pt x="948" y="565"/>
                    </a:cubicBezTo>
                    <a:cubicBezTo>
                      <a:pt x="991" y="570"/>
                      <a:pt x="991" y="570"/>
                      <a:pt x="991" y="570"/>
                    </a:cubicBezTo>
                    <a:cubicBezTo>
                      <a:pt x="1018" y="488"/>
                      <a:pt x="1018" y="488"/>
                      <a:pt x="1018" y="488"/>
                    </a:cubicBezTo>
                    <a:cubicBezTo>
                      <a:pt x="1070" y="518"/>
                      <a:pt x="1129" y="558"/>
                      <a:pt x="1181" y="536"/>
                    </a:cubicBezTo>
                    <a:cubicBezTo>
                      <a:pt x="1198" y="575"/>
                      <a:pt x="1211" y="812"/>
                      <a:pt x="1220" y="858"/>
                    </a:cubicBezTo>
                    <a:cubicBezTo>
                      <a:pt x="1231" y="916"/>
                      <a:pt x="1231" y="916"/>
                      <a:pt x="1231" y="916"/>
                    </a:cubicBezTo>
                    <a:cubicBezTo>
                      <a:pt x="1251" y="915"/>
                      <a:pt x="1251" y="915"/>
                      <a:pt x="1251" y="915"/>
                    </a:cubicBezTo>
                    <a:cubicBezTo>
                      <a:pt x="1260" y="946"/>
                      <a:pt x="1260" y="946"/>
                      <a:pt x="1260" y="946"/>
                    </a:cubicBezTo>
                    <a:cubicBezTo>
                      <a:pt x="1283" y="943"/>
                      <a:pt x="1303" y="942"/>
                      <a:pt x="1323" y="942"/>
                    </a:cubicBezTo>
                    <a:cubicBezTo>
                      <a:pt x="1320" y="985"/>
                      <a:pt x="1312" y="1021"/>
                      <a:pt x="1301" y="10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mn-lt"/>
                  <a:ea typeface="+mn-ea"/>
                  <a:cs typeface="+mn-cs"/>
                </a:endParaRPr>
              </a:p>
            </p:txBody>
          </p:sp>
        </p:grpSp>
      </p:grpSp>
      <p:sp>
        <p:nvSpPr>
          <p:cNvPr id="25" name="矩形 24">
            <a:extLst>
              <a:ext uri="{FF2B5EF4-FFF2-40B4-BE49-F238E27FC236}">
                <a16:creationId xmlns:a16="http://schemas.microsoft.com/office/drawing/2014/main" id="{F48A4C36-52F3-4328-9A41-F7E5F0B00123}"/>
              </a:ext>
            </a:extLst>
          </p:cNvPr>
          <p:cNvSpPr/>
          <p:nvPr/>
        </p:nvSpPr>
        <p:spPr>
          <a:xfrm>
            <a:off x="5587331" y="4110111"/>
            <a:ext cx="2683748" cy="446725"/>
          </a:xfrm>
          <a:prstGeom prst="rect">
            <a:avLst/>
          </a:prstGeom>
          <a:effectLst/>
        </p:spPr>
        <p:txBody>
          <a:bodyPr wrap="none">
            <a:spAutoFit/>
          </a:bodyPr>
          <a:lstStyle/>
          <a:p>
            <a:pPr algn="r">
              <a:lnSpc>
                <a:spcPct val="120000"/>
              </a:lnSpc>
            </a:pPr>
            <a:r>
              <a:rPr lang="zh-CN" altLang="en-US" sz="2100" dirty="0">
                <a:solidFill>
                  <a:schemeClr val="accent1"/>
                </a:solidFill>
                <a:latin typeface="Arial" panose="020B0604020202020204" pitchFamily="34" charset="0"/>
                <a:ea typeface="微软雅黑" panose="020B0503020204020204" pitchFamily="34" charset="-122"/>
                <a:sym typeface="Arial" panose="020B0604020202020204" pitchFamily="34" charset="0"/>
              </a:rPr>
              <a:t>指导老师：张平 教授</a:t>
            </a:r>
            <a:endParaRPr lang="en-US" altLang="zh-CN" sz="21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409584414"/>
      </p:ext>
    </p:extLst>
  </p:cSld>
  <p:clrMapOvr>
    <a:masterClrMapping/>
  </p:clrMapOvr>
  <mc:AlternateContent xmlns:mc="http://schemas.openxmlformats.org/markup-compatibility/2006">
    <mc:Choice xmlns:p14="http://schemas.microsoft.com/office/powerpoint/2010/main" Requires="p14">
      <p:transition p14:dur="0" advTm="6727"/>
    </mc:Choice>
    <mc:Fallback>
      <p:transition advTm="672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2637143"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sym typeface="Arial" panose="020B0604020202020204" pitchFamily="34" charset="0"/>
              </a:rPr>
              <a:t>研究意义、目的</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一、研究背景</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34" name="Content Placeholder 2">
            <a:extLst>
              <a:ext uri="{FF2B5EF4-FFF2-40B4-BE49-F238E27FC236}">
                <a16:creationId xmlns:a16="http://schemas.microsoft.com/office/drawing/2014/main" id="{A830FDCF-4E68-4F4B-9808-CADF18FDC221}"/>
              </a:ext>
            </a:extLst>
          </p:cNvPr>
          <p:cNvSpPr txBox="1">
            <a:spLocks/>
          </p:cNvSpPr>
          <p:nvPr/>
        </p:nvSpPr>
        <p:spPr>
          <a:xfrm>
            <a:off x="253324" y="1687177"/>
            <a:ext cx="9033203" cy="61555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000" dirty="0">
                <a:latin typeface="微软雅黑" panose="020B0503020204020204" pitchFamily="34" charset="-122"/>
                <a:ea typeface="微软雅黑" panose="020B0503020204020204" pitchFamily="34" charset="-122"/>
              </a:rPr>
              <a:t>制造业是我国大力发展的支柱产业。目前人类社会的工业革命已经经历了三个阶段，以德国为首的制造业发达国家提出了工业</a:t>
            </a:r>
            <a:r>
              <a:rPr lang="en-US" altLang="zh-CN" sz="2000" dirty="0">
                <a:latin typeface="微软雅黑" panose="020B0503020204020204" pitchFamily="34" charset="-122"/>
                <a:ea typeface="微软雅黑" panose="020B0503020204020204" pitchFamily="34" charset="-122"/>
              </a:rPr>
              <a:t>4.0</a:t>
            </a:r>
            <a:r>
              <a:rPr lang="zh-CN" altLang="en-US" sz="2000" dirty="0">
                <a:latin typeface="微软雅黑" panose="020B0503020204020204" pitchFamily="34" charset="-122"/>
                <a:ea typeface="微软雅黑" panose="020B0503020204020204" pitchFamily="34" charset="-122"/>
              </a:rPr>
              <a:t>。</a:t>
            </a:r>
            <a:endParaRPr lang="en-US" sz="2000" dirty="0">
              <a:solidFill>
                <a:srgbClr val="212E3C"/>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pic>
        <p:nvPicPr>
          <p:cNvPr id="3" name="图片 2">
            <a:extLst>
              <a:ext uri="{FF2B5EF4-FFF2-40B4-BE49-F238E27FC236}">
                <a16:creationId xmlns:a16="http://schemas.microsoft.com/office/drawing/2014/main" id="{C7289549-A7B2-44B8-A4AA-DC076502420F}"/>
              </a:ext>
            </a:extLst>
          </p:cNvPr>
          <p:cNvPicPr>
            <a:picLocks noChangeAspect="1"/>
          </p:cNvPicPr>
          <p:nvPr/>
        </p:nvPicPr>
        <p:blipFill>
          <a:blip r:embed="rId6"/>
          <a:stretch>
            <a:fillRect/>
          </a:stretch>
        </p:blipFill>
        <p:spPr>
          <a:xfrm>
            <a:off x="2179007" y="2464197"/>
            <a:ext cx="5286048" cy="4264148"/>
          </a:xfrm>
          <a:prstGeom prst="rect">
            <a:avLst/>
          </a:prstGeom>
        </p:spPr>
      </p:pic>
    </p:spTree>
    <p:extLst>
      <p:ext uri="{BB962C8B-B14F-4D97-AF65-F5344CB8AC3E}">
        <p14:creationId xmlns:p14="http://schemas.microsoft.com/office/powerpoint/2010/main" val="1323636502"/>
      </p:ext>
    </p:extLst>
  </p:cSld>
  <p:clrMapOvr>
    <a:masterClrMapping/>
  </p:clrMapOvr>
  <mc:AlternateContent xmlns:mc="http://schemas.openxmlformats.org/markup-compatibility/2006">
    <mc:Choice xmlns:p14="http://schemas.microsoft.com/office/powerpoint/2010/main" Requires="p14">
      <p:transition p14:dur="0" advTm="18911"/>
    </mc:Choice>
    <mc:Fallback>
      <p:transition advTm="1891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2637143"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sym typeface="Arial" panose="020B0604020202020204" pitchFamily="34" charset="0"/>
              </a:rPr>
              <a:t>研究意义、目的</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一、研究背景</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34" name="Content Placeholder 2">
            <a:extLst>
              <a:ext uri="{FF2B5EF4-FFF2-40B4-BE49-F238E27FC236}">
                <a16:creationId xmlns:a16="http://schemas.microsoft.com/office/drawing/2014/main" id="{A830FDCF-4E68-4F4B-9808-CADF18FDC221}"/>
              </a:ext>
            </a:extLst>
          </p:cNvPr>
          <p:cNvSpPr txBox="1">
            <a:spLocks/>
          </p:cNvSpPr>
          <p:nvPr/>
        </p:nvSpPr>
        <p:spPr>
          <a:xfrm>
            <a:off x="253324" y="1687177"/>
            <a:ext cx="9033203" cy="307777"/>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000" dirty="0">
                <a:solidFill>
                  <a:srgbClr val="212E3C"/>
                </a:solidFill>
                <a:latin typeface="Arial" panose="020B0604020202020204" pitchFamily="34" charset="0"/>
                <a:ea typeface="微软雅黑" panose="020B0503020204020204" pitchFamily="34" charset="-122"/>
                <a:cs typeface="+mn-ea"/>
                <a:sym typeface="Arial" panose="020B0604020202020204" pitchFamily="34" charset="0"/>
              </a:rPr>
              <a:t>在全球化舞台上，中国制造型企业面临着以下挑战和难题：</a:t>
            </a:r>
            <a:endParaRPr lang="en-US" sz="2000" dirty="0">
              <a:solidFill>
                <a:srgbClr val="212E3C"/>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Content Placeholder 2">
            <a:extLst>
              <a:ext uri="{FF2B5EF4-FFF2-40B4-BE49-F238E27FC236}">
                <a16:creationId xmlns:a16="http://schemas.microsoft.com/office/drawing/2014/main" id="{4FA02278-FA39-4E3E-8F53-CE1DB8A1DBE1}"/>
              </a:ext>
            </a:extLst>
          </p:cNvPr>
          <p:cNvSpPr txBox="1">
            <a:spLocks/>
          </p:cNvSpPr>
          <p:nvPr/>
        </p:nvSpPr>
        <p:spPr>
          <a:xfrm>
            <a:off x="357535" y="2115987"/>
            <a:ext cx="8928992" cy="3444020"/>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marL="342900" indent="-342900" algn="l">
              <a:buFont typeface="Wingdings" panose="05000000000000000000" pitchFamily="2" charset="2"/>
              <a:buChar char="l"/>
            </a:pPr>
            <a:r>
              <a:rPr lang="zh-CN" altLang="en-US" sz="1800" b="1" dirty="0">
                <a:latin typeface="微软雅黑" panose="020B0503020204020204" pitchFamily="34" charset="-122"/>
                <a:ea typeface="微软雅黑" panose="020B0503020204020204" pitchFamily="34" charset="-122"/>
              </a:rPr>
              <a:t>生产模式向面向订单的小批量多品种甚至是单件定制化生产转变</a:t>
            </a:r>
            <a:r>
              <a:rPr lang="zh-CN" altLang="en-US" sz="1800" dirty="0">
                <a:latin typeface="微软雅黑" panose="020B0503020204020204" pitchFamily="34" charset="-122"/>
                <a:ea typeface="微软雅黑" panose="020B0503020204020204" pitchFamily="34" charset="-122"/>
              </a:rPr>
              <a:t>，企业需要最大限度地满足客户动态多变的需求。随着</a:t>
            </a:r>
            <a:r>
              <a:rPr lang="zh-CN" altLang="zh-CN" sz="1800" dirty="0">
                <a:latin typeface="微软雅黑" panose="020B0503020204020204" pitchFamily="34" charset="-122"/>
                <a:ea typeface="微软雅黑" panose="020B0503020204020204" pitchFamily="34" charset="-122"/>
              </a:rPr>
              <a:t>产品功能和结构的升级，因此产品在工艺规划上具备更多的柔性，单一的资源配置和生产方式无法满足柔性生产的需求，这对企业在生产调度的效率和质量上有了更高的要求。</a:t>
            </a:r>
            <a:endParaRPr lang="en-US" altLang="zh-CN" sz="18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l"/>
            </a:pPr>
            <a:r>
              <a:rPr lang="zh-CN" altLang="en-US" sz="1800" dirty="0">
                <a:latin typeface="微软雅黑" panose="020B0503020204020204" pitchFamily="34" charset="-122"/>
                <a:ea typeface="微软雅黑" panose="020B0503020204020204" pitchFamily="34" charset="-122"/>
              </a:rPr>
              <a:t>在制造全球化的影响下，</a:t>
            </a:r>
            <a:r>
              <a:rPr lang="zh-CN" altLang="zh-CN" sz="1800" dirty="0">
                <a:latin typeface="微软雅黑" panose="020B0503020204020204" pitchFamily="34" charset="-122"/>
                <a:ea typeface="微软雅黑" panose="020B0503020204020204" pitchFamily="34" charset="-122"/>
              </a:rPr>
              <a:t>制造业的生产服务对象的范围扩大到世界各地，企业在生产上的控制方式从集中控制式向</a:t>
            </a:r>
            <a:r>
              <a:rPr lang="zh-CN" altLang="zh-CN" sz="1800" b="1" dirty="0">
                <a:latin typeface="微软雅黑" panose="020B0503020204020204" pitchFamily="34" charset="-122"/>
                <a:ea typeface="微软雅黑" panose="020B0503020204020204" pitchFamily="34" charset="-122"/>
              </a:rPr>
              <a:t>分布式</a:t>
            </a:r>
            <a:r>
              <a:rPr lang="zh-CN" altLang="zh-CN" sz="1800" dirty="0">
                <a:latin typeface="微软雅黑" panose="020B0503020204020204" pitchFamily="34" charset="-122"/>
                <a:ea typeface="微软雅黑" panose="020B0503020204020204" pitchFamily="34" charset="-122"/>
              </a:rPr>
              <a:t>转变</a:t>
            </a:r>
            <a:r>
              <a:rPr lang="zh-CN" altLang="en-US" sz="1800" dirty="0">
                <a:latin typeface="微软雅黑" panose="020B0503020204020204" pitchFamily="34" charset="-122"/>
                <a:ea typeface="微软雅黑" panose="020B0503020204020204" pitchFamily="34" charset="-122"/>
              </a:rPr>
              <a:t>，企业需要综合利用异地性的人才、设备和技术，提高资源利用率。</a:t>
            </a:r>
            <a:endParaRPr lang="en-US" altLang="zh-CN" sz="18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l"/>
            </a:pPr>
            <a:r>
              <a:rPr lang="zh-CN" altLang="zh-CN" sz="1800" dirty="0">
                <a:latin typeface="微软雅黑" panose="020B0503020204020204" pitchFamily="34" charset="-122"/>
                <a:ea typeface="微软雅黑" panose="020B0503020204020204" pitchFamily="34" charset="-122"/>
              </a:rPr>
              <a:t>企业所处的生产环境充满</a:t>
            </a:r>
            <a:r>
              <a:rPr lang="zh-CN" altLang="zh-CN" sz="1800" b="1" dirty="0">
                <a:latin typeface="微软雅黑" panose="020B0503020204020204" pitchFamily="34" charset="-122"/>
                <a:ea typeface="微软雅黑" panose="020B0503020204020204" pitchFamily="34" charset="-122"/>
              </a:rPr>
              <a:t>动态不确定性</a:t>
            </a:r>
            <a:r>
              <a:rPr lang="zh-CN" altLang="zh-CN" sz="1800" dirty="0">
                <a:latin typeface="微软雅黑" panose="020B0503020204020204" pitchFamily="34" charset="-122"/>
                <a:ea typeface="微软雅黑" panose="020B0503020204020204" pitchFamily="34" charset="-122"/>
              </a:rPr>
              <a:t>，如紧急订单、订单撤销、原料紧缺、设备故障等多种异常因素，严重干扰企业正常的生产调度</a:t>
            </a:r>
            <a:r>
              <a:rPr lang="zh-CN" altLang="en-US" sz="1800" dirty="0">
                <a:latin typeface="微软雅黑" panose="020B0503020204020204" pitchFamily="34" charset="-122"/>
                <a:ea typeface="微软雅黑" panose="020B0503020204020204" pitchFamily="34" charset="-122"/>
              </a:rPr>
              <a:t>。</a:t>
            </a:r>
            <a:endParaRPr lang="en-US" altLang="zh-CN" sz="18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l"/>
            </a:pPr>
            <a:r>
              <a:rPr lang="zh-CN" altLang="en-US" sz="1800" dirty="0">
                <a:latin typeface="微软雅黑" panose="020B0503020204020204" pitchFamily="34" charset="-122"/>
                <a:ea typeface="微软雅黑" panose="020B0503020204020204" pitchFamily="34" charset="-122"/>
              </a:rPr>
              <a:t>传统制造型企业在调度计划上依然高度依赖调度员的先验知识进行手动安排，消息传递通过人为传递，效率低下。</a:t>
            </a:r>
            <a:endParaRPr lang="en-US" altLang="zh-CN" sz="1800" dirty="0">
              <a:latin typeface="微软雅黑" panose="020B0503020204020204" pitchFamily="34" charset="-122"/>
              <a:ea typeface="微软雅黑" panose="020B0503020204020204" pitchFamily="34" charset="-122"/>
            </a:endParaRPr>
          </a:p>
        </p:txBody>
      </p:sp>
      <p:sp>
        <p:nvSpPr>
          <p:cNvPr id="11" name="Content Placeholder 2">
            <a:extLst>
              <a:ext uri="{FF2B5EF4-FFF2-40B4-BE49-F238E27FC236}">
                <a16:creationId xmlns:a16="http://schemas.microsoft.com/office/drawing/2014/main" id="{DC3E1133-51C0-41A3-ADC3-E3495D562841}"/>
              </a:ext>
            </a:extLst>
          </p:cNvPr>
          <p:cNvSpPr txBox="1">
            <a:spLocks/>
          </p:cNvSpPr>
          <p:nvPr/>
        </p:nvSpPr>
        <p:spPr>
          <a:xfrm>
            <a:off x="253323" y="5860636"/>
            <a:ext cx="9033203" cy="923330"/>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本研究应用</a:t>
            </a:r>
            <a:r>
              <a:rPr lang="zh-CN" altLang="en-US" sz="2000" b="1" dirty="0">
                <a:latin typeface="微软雅黑" panose="020B0503020204020204" pitchFamily="34" charset="-122"/>
                <a:ea typeface="微软雅黑" panose="020B0503020204020204" pitchFamily="34" charset="-122"/>
              </a:rPr>
              <a:t>多</a:t>
            </a:r>
            <a:r>
              <a:rPr lang="en-US" altLang="zh-CN" sz="2000" b="1" dirty="0">
                <a:latin typeface="微软雅黑" panose="020B0503020204020204" pitchFamily="34" charset="-122"/>
                <a:ea typeface="微软雅黑" panose="020B0503020204020204" pitchFamily="34" charset="-122"/>
              </a:rPr>
              <a:t>Agent</a:t>
            </a:r>
            <a:r>
              <a:rPr lang="zh-CN" altLang="en-US" sz="2000" b="1" dirty="0">
                <a:latin typeface="微软雅黑" panose="020B0503020204020204" pitchFamily="34" charset="-122"/>
                <a:ea typeface="微软雅黑" panose="020B0503020204020204" pitchFamily="34" charset="-122"/>
              </a:rPr>
              <a:t>理论</a:t>
            </a:r>
            <a:r>
              <a:rPr lang="zh-CN" altLang="en-US" sz="2000" dirty="0">
                <a:latin typeface="微软雅黑" panose="020B0503020204020204" pitchFamily="34" charset="-122"/>
                <a:ea typeface="微软雅黑" panose="020B0503020204020204" pitchFamily="34" charset="-122"/>
              </a:rPr>
              <a:t>，集成</a:t>
            </a:r>
            <a:r>
              <a:rPr lang="zh-CN" altLang="en-US" sz="2000" b="1" dirty="0">
                <a:latin typeface="微软雅黑" panose="020B0503020204020204" pitchFamily="34" charset="-122"/>
                <a:ea typeface="微软雅黑" panose="020B0503020204020204" pitchFamily="34" charset="-122"/>
              </a:rPr>
              <a:t>改进的蚁群算法</a:t>
            </a:r>
            <a:r>
              <a:rPr lang="zh-CN" altLang="en-US" sz="2000" dirty="0">
                <a:latin typeface="微软雅黑" panose="020B0503020204020204" pitchFamily="34" charset="-122"/>
                <a:ea typeface="微软雅黑" panose="020B0503020204020204" pitchFamily="34" charset="-122"/>
              </a:rPr>
              <a:t>作为系统的柔性作业车间调度算法，构建动态调度系统，实现企业生产管理的</a:t>
            </a:r>
            <a:r>
              <a:rPr lang="zh-CN" altLang="en-US" sz="2000" b="1" dirty="0">
                <a:latin typeface="微软雅黑" panose="020B0503020204020204" pitchFamily="34" charset="-122"/>
                <a:ea typeface="微软雅黑" panose="020B0503020204020204" pitchFamily="34" charset="-122"/>
              </a:rPr>
              <a:t>信息化和自动化</a:t>
            </a:r>
            <a:r>
              <a:rPr lang="zh-CN" altLang="en-US" sz="2000" dirty="0">
                <a:latin typeface="微软雅黑" panose="020B0503020204020204" pitchFamily="34" charset="-122"/>
                <a:ea typeface="微软雅黑" panose="020B0503020204020204" pitchFamily="34" charset="-122"/>
              </a:rPr>
              <a:t>，提高企业的生产效率和资源利用率。</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2159760"/>
      </p:ext>
    </p:extLst>
  </p:cSld>
  <p:clrMapOvr>
    <a:masterClrMapping/>
  </p:clrMapOvr>
  <mc:AlternateContent xmlns:mc="http://schemas.openxmlformats.org/markup-compatibility/2006">
    <mc:Choice xmlns:p14="http://schemas.microsoft.com/office/powerpoint/2010/main" Requires="p14">
      <p:transition p14:dur="0" advTm="52158"/>
    </mc:Choice>
    <mc:Fallback>
      <p:transition advTm="52158"/>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48"/>
          <p:cNvSpPr txBox="1"/>
          <p:nvPr/>
        </p:nvSpPr>
        <p:spPr>
          <a:xfrm>
            <a:off x="3885927" y="1819098"/>
            <a:ext cx="3766221" cy="1477328"/>
          </a:xfrm>
          <a:prstGeom prst="rect">
            <a:avLst/>
          </a:prstGeom>
          <a:noFill/>
        </p:spPr>
        <p:txBody>
          <a:bodyPr wrap="square" lIns="0" tIns="0" rIns="0" bIns="0" rtlCol="0">
            <a:spAutoFit/>
          </a:bodyPr>
          <a:lstStyle/>
          <a:p>
            <a:pPr algn="ctr"/>
            <a:r>
              <a:rPr lang="zh-CN" altLang="en-US" sz="4800" b="1" dirty="0">
                <a:solidFill>
                  <a:schemeClr val="accent1"/>
                </a:solidFill>
                <a:latin typeface="微软雅黑" panose="020B0503020204020204" pitchFamily="34" charset="-122"/>
                <a:ea typeface="微软雅黑" panose="020B0503020204020204" pitchFamily="34" charset="-122"/>
                <a:cs typeface="+mn-ea"/>
                <a:sym typeface="+mn-lt"/>
              </a:rPr>
              <a:t>多</a:t>
            </a:r>
            <a:r>
              <a:rPr lang="en-US" altLang="zh-CN" sz="48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4800" b="1" dirty="0">
                <a:solidFill>
                  <a:schemeClr val="accent1"/>
                </a:solidFill>
                <a:latin typeface="微软雅黑" panose="020B0503020204020204" pitchFamily="34" charset="-122"/>
                <a:ea typeface="微软雅黑" panose="020B0503020204020204" pitchFamily="34" charset="-122"/>
                <a:cs typeface="+mn-ea"/>
                <a:sym typeface="+mn-lt"/>
              </a:rPr>
              <a:t>调度系统设计</a:t>
            </a:r>
            <a:endParaRPr lang="en-GB" altLang="zh-CN" sz="48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15" name="矩形 259"/>
          <p:cNvSpPr>
            <a:spLocks noChangeArrowheads="1"/>
          </p:cNvSpPr>
          <p:nvPr/>
        </p:nvSpPr>
        <p:spPr bwMode="auto">
          <a:xfrm>
            <a:off x="2085727" y="1715224"/>
            <a:ext cx="1647332" cy="1685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10350" cap="all" spc="225" dirty="0">
                <a:solidFill>
                  <a:schemeClr val="accent1"/>
                </a:solidFill>
                <a:latin typeface="Impact" panose="020B0806030902050204" pitchFamily="34" charset="0"/>
                <a:cs typeface="Arial" panose="020B0604020202020204" pitchFamily="34" charset="0"/>
              </a:rPr>
              <a:t>02</a:t>
            </a:r>
            <a:endParaRPr lang="zh-CN" altLang="en-US" sz="10350" cap="all" spc="225" dirty="0">
              <a:solidFill>
                <a:schemeClr val="accent1"/>
              </a:solidFill>
              <a:latin typeface="Impact" panose="020B0806030902050204" pitchFamily="34" charset="0"/>
              <a:cs typeface="Arial" panose="020B0604020202020204" pitchFamily="34" charset="0"/>
            </a:endParaRPr>
          </a:p>
        </p:txBody>
      </p:sp>
      <p:sp>
        <p:nvSpPr>
          <p:cNvPr id="6" name="Freeform 6"/>
          <p:cNvSpPr>
            <a:spLocks/>
          </p:cNvSpPr>
          <p:nvPr/>
        </p:nvSpPr>
        <p:spPr bwMode="auto">
          <a:xfrm>
            <a:off x="265" y="4952514"/>
            <a:ext cx="9643533" cy="1376054"/>
          </a:xfrm>
          <a:custGeom>
            <a:avLst/>
            <a:gdLst>
              <a:gd name="T0" fmla="*/ 1115 w 5702"/>
              <a:gd name="T1" fmla="*/ 0 h 1219"/>
              <a:gd name="T2" fmla="*/ 1277 w 5702"/>
              <a:gd name="T3" fmla="*/ 0 h 1219"/>
              <a:gd name="T4" fmla="*/ 1428 w 5702"/>
              <a:gd name="T5" fmla="*/ 2 h 1219"/>
              <a:gd name="T6" fmla="*/ 1569 w 5702"/>
              <a:gd name="T7" fmla="*/ 2 h 1219"/>
              <a:gd name="T8" fmla="*/ 1698 w 5702"/>
              <a:gd name="T9" fmla="*/ 4 h 1219"/>
              <a:gd name="T10" fmla="*/ 1816 w 5702"/>
              <a:gd name="T11" fmla="*/ 6 h 1219"/>
              <a:gd name="T12" fmla="*/ 1922 w 5702"/>
              <a:gd name="T13" fmla="*/ 7 h 1219"/>
              <a:gd name="T14" fmla="*/ 2018 w 5702"/>
              <a:gd name="T15" fmla="*/ 11 h 1219"/>
              <a:gd name="T16" fmla="*/ 2102 w 5702"/>
              <a:gd name="T17" fmla="*/ 14 h 1219"/>
              <a:gd name="T18" fmla="*/ 2201 w 5702"/>
              <a:gd name="T19" fmla="*/ 20 h 1219"/>
              <a:gd name="T20" fmla="*/ 2293 w 5702"/>
              <a:gd name="T21" fmla="*/ 32 h 1219"/>
              <a:gd name="T22" fmla="*/ 2375 w 5702"/>
              <a:gd name="T23" fmla="*/ 46 h 1219"/>
              <a:gd name="T24" fmla="*/ 2452 w 5702"/>
              <a:gd name="T25" fmla="*/ 63 h 1219"/>
              <a:gd name="T26" fmla="*/ 2518 w 5702"/>
              <a:gd name="T27" fmla="*/ 84 h 1219"/>
              <a:gd name="T28" fmla="*/ 2579 w 5702"/>
              <a:gd name="T29" fmla="*/ 107 h 1219"/>
              <a:gd name="T30" fmla="*/ 2633 w 5702"/>
              <a:gd name="T31" fmla="*/ 131 h 1219"/>
              <a:gd name="T32" fmla="*/ 2680 w 5702"/>
              <a:gd name="T33" fmla="*/ 157 h 1219"/>
              <a:gd name="T34" fmla="*/ 2722 w 5702"/>
              <a:gd name="T35" fmla="*/ 185 h 1219"/>
              <a:gd name="T36" fmla="*/ 2756 w 5702"/>
              <a:gd name="T37" fmla="*/ 213 h 1219"/>
              <a:gd name="T38" fmla="*/ 2788 w 5702"/>
              <a:gd name="T39" fmla="*/ 241 h 1219"/>
              <a:gd name="T40" fmla="*/ 2812 w 5702"/>
              <a:gd name="T41" fmla="*/ 269 h 1219"/>
              <a:gd name="T42" fmla="*/ 2835 w 5702"/>
              <a:gd name="T43" fmla="*/ 295 h 1219"/>
              <a:gd name="T44" fmla="*/ 2852 w 5702"/>
              <a:gd name="T45" fmla="*/ 319 h 1219"/>
              <a:gd name="T46" fmla="*/ 2868 w 5702"/>
              <a:gd name="T47" fmla="*/ 295 h 1219"/>
              <a:gd name="T48" fmla="*/ 2891 w 5702"/>
              <a:gd name="T49" fmla="*/ 269 h 1219"/>
              <a:gd name="T50" fmla="*/ 2915 w 5702"/>
              <a:gd name="T51" fmla="*/ 241 h 1219"/>
              <a:gd name="T52" fmla="*/ 2946 w 5702"/>
              <a:gd name="T53" fmla="*/ 213 h 1219"/>
              <a:gd name="T54" fmla="*/ 2981 w 5702"/>
              <a:gd name="T55" fmla="*/ 185 h 1219"/>
              <a:gd name="T56" fmla="*/ 3023 w 5702"/>
              <a:gd name="T57" fmla="*/ 157 h 1219"/>
              <a:gd name="T58" fmla="*/ 3070 w 5702"/>
              <a:gd name="T59" fmla="*/ 131 h 1219"/>
              <a:gd name="T60" fmla="*/ 3124 w 5702"/>
              <a:gd name="T61" fmla="*/ 107 h 1219"/>
              <a:gd name="T62" fmla="*/ 3185 w 5702"/>
              <a:gd name="T63" fmla="*/ 84 h 1219"/>
              <a:gd name="T64" fmla="*/ 3253 w 5702"/>
              <a:gd name="T65" fmla="*/ 63 h 1219"/>
              <a:gd name="T66" fmla="*/ 3328 w 5702"/>
              <a:gd name="T67" fmla="*/ 46 h 1219"/>
              <a:gd name="T68" fmla="*/ 3409 w 5702"/>
              <a:gd name="T69" fmla="*/ 32 h 1219"/>
              <a:gd name="T70" fmla="*/ 3502 w 5702"/>
              <a:gd name="T71" fmla="*/ 20 h 1219"/>
              <a:gd name="T72" fmla="*/ 3601 w 5702"/>
              <a:gd name="T73" fmla="*/ 14 h 1219"/>
              <a:gd name="T74" fmla="*/ 3684 w 5702"/>
              <a:gd name="T75" fmla="*/ 11 h 1219"/>
              <a:gd name="T76" fmla="*/ 3780 w 5702"/>
              <a:gd name="T77" fmla="*/ 7 h 1219"/>
              <a:gd name="T78" fmla="*/ 3886 w 5702"/>
              <a:gd name="T79" fmla="*/ 6 h 1219"/>
              <a:gd name="T80" fmla="*/ 4005 w 5702"/>
              <a:gd name="T81" fmla="*/ 4 h 1219"/>
              <a:gd name="T82" fmla="*/ 4134 w 5702"/>
              <a:gd name="T83" fmla="*/ 2 h 1219"/>
              <a:gd name="T84" fmla="*/ 4275 w 5702"/>
              <a:gd name="T85" fmla="*/ 2 h 1219"/>
              <a:gd name="T86" fmla="*/ 4426 w 5702"/>
              <a:gd name="T87" fmla="*/ 0 h 1219"/>
              <a:gd name="T88" fmla="*/ 4588 w 5702"/>
              <a:gd name="T89" fmla="*/ 0 h 1219"/>
              <a:gd name="T90" fmla="*/ 4799 w 5702"/>
              <a:gd name="T91" fmla="*/ 0 h 1219"/>
              <a:gd name="T92" fmla="*/ 4999 w 5702"/>
              <a:gd name="T93" fmla="*/ 2 h 1219"/>
              <a:gd name="T94" fmla="*/ 5189 w 5702"/>
              <a:gd name="T95" fmla="*/ 4 h 1219"/>
              <a:gd name="T96" fmla="*/ 5368 w 5702"/>
              <a:gd name="T97" fmla="*/ 6 h 1219"/>
              <a:gd name="T98" fmla="*/ 5541 w 5702"/>
              <a:gd name="T99" fmla="*/ 7 h 1219"/>
              <a:gd name="T100" fmla="*/ 5702 w 5702"/>
              <a:gd name="T101" fmla="*/ 9 h 1219"/>
              <a:gd name="T102" fmla="*/ 5702 w 5702"/>
              <a:gd name="T103" fmla="*/ 1219 h 1219"/>
              <a:gd name="T104" fmla="*/ 0 w 5702"/>
              <a:gd name="T105" fmla="*/ 1219 h 1219"/>
              <a:gd name="T106" fmla="*/ 0 w 5702"/>
              <a:gd name="T107" fmla="*/ 9 h 1219"/>
              <a:gd name="T108" fmla="*/ 164 w 5702"/>
              <a:gd name="T109" fmla="*/ 7 h 1219"/>
              <a:gd name="T110" fmla="*/ 335 w 5702"/>
              <a:gd name="T111" fmla="*/ 6 h 1219"/>
              <a:gd name="T112" fmla="*/ 514 w 5702"/>
              <a:gd name="T113" fmla="*/ 4 h 1219"/>
              <a:gd name="T114" fmla="*/ 704 w 5702"/>
              <a:gd name="T115" fmla="*/ 2 h 1219"/>
              <a:gd name="T116" fmla="*/ 904 w 5702"/>
              <a:gd name="T117" fmla="*/ 0 h 1219"/>
              <a:gd name="T118" fmla="*/ 1115 w 5702"/>
              <a:gd name="T119" fmla="*/ 0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2" h="1219">
                <a:moveTo>
                  <a:pt x="1115" y="0"/>
                </a:moveTo>
                <a:lnTo>
                  <a:pt x="1277" y="0"/>
                </a:lnTo>
                <a:lnTo>
                  <a:pt x="1428" y="2"/>
                </a:lnTo>
                <a:lnTo>
                  <a:pt x="1569" y="2"/>
                </a:lnTo>
                <a:lnTo>
                  <a:pt x="1698" y="4"/>
                </a:lnTo>
                <a:lnTo>
                  <a:pt x="1816" y="6"/>
                </a:lnTo>
                <a:lnTo>
                  <a:pt x="1922" y="7"/>
                </a:lnTo>
                <a:lnTo>
                  <a:pt x="2018" y="11"/>
                </a:lnTo>
                <a:lnTo>
                  <a:pt x="2102" y="14"/>
                </a:lnTo>
                <a:lnTo>
                  <a:pt x="2201" y="20"/>
                </a:lnTo>
                <a:lnTo>
                  <a:pt x="2293" y="32"/>
                </a:lnTo>
                <a:lnTo>
                  <a:pt x="2375" y="46"/>
                </a:lnTo>
                <a:lnTo>
                  <a:pt x="2452" y="63"/>
                </a:lnTo>
                <a:lnTo>
                  <a:pt x="2518" y="84"/>
                </a:lnTo>
                <a:lnTo>
                  <a:pt x="2579" y="107"/>
                </a:lnTo>
                <a:lnTo>
                  <a:pt x="2633" y="131"/>
                </a:lnTo>
                <a:lnTo>
                  <a:pt x="2680" y="157"/>
                </a:lnTo>
                <a:lnTo>
                  <a:pt x="2722" y="185"/>
                </a:lnTo>
                <a:lnTo>
                  <a:pt x="2756" y="213"/>
                </a:lnTo>
                <a:lnTo>
                  <a:pt x="2788" y="241"/>
                </a:lnTo>
                <a:lnTo>
                  <a:pt x="2812" y="269"/>
                </a:lnTo>
                <a:lnTo>
                  <a:pt x="2835" y="295"/>
                </a:lnTo>
                <a:lnTo>
                  <a:pt x="2852" y="319"/>
                </a:lnTo>
                <a:lnTo>
                  <a:pt x="2868" y="295"/>
                </a:lnTo>
                <a:lnTo>
                  <a:pt x="2891" y="269"/>
                </a:lnTo>
                <a:lnTo>
                  <a:pt x="2915" y="241"/>
                </a:lnTo>
                <a:lnTo>
                  <a:pt x="2946" y="213"/>
                </a:lnTo>
                <a:lnTo>
                  <a:pt x="2981" y="185"/>
                </a:lnTo>
                <a:lnTo>
                  <a:pt x="3023" y="157"/>
                </a:lnTo>
                <a:lnTo>
                  <a:pt x="3070" y="131"/>
                </a:lnTo>
                <a:lnTo>
                  <a:pt x="3124" y="107"/>
                </a:lnTo>
                <a:lnTo>
                  <a:pt x="3185" y="84"/>
                </a:lnTo>
                <a:lnTo>
                  <a:pt x="3253" y="63"/>
                </a:lnTo>
                <a:lnTo>
                  <a:pt x="3328" y="46"/>
                </a:lnTo>
                <a:lnTo>
                  <a:pt x="3409" y="32"/>
                </a:lnTo>
                <a:lnTo>
                  <a:pt x="3502" y="20"/>
                </a:lnTo>
                <a:lnTo>
                  <a:pt x="3601" y="14"/>
                </a:lnTo>
                <a:lnTo>
                  <a:pt x="3684" y="11"/>
                </a:lnTo>
                <a:lnTo>
                  <a:pt x="3780" y="7"/>
                </a:lnTo>
                <a:lnTo>
                  <a:pt x="3886" y="6"/>
                </a:lnTo>
                <a:lnTo>
                  <a:pt x="4005" y="4"/>
                </a:lnTo>
                <a:lnTo>
                  <a:pt x="4134" y="2"/>
                </a:lnTo>
                <a:lnTo>
                  <a:pt x="4275" y="2"/>
                </a:lnTo>
                <a:lnTo>
                  <a:pt x="4426" y="0"/>
                </a:lnTo>
                <a:lnTo>
                  <a:pt x="4588" y="0"/>
                </a:lnTo>
                <a:lnTo>
                  <a:pt x="4799" y="0"/>
                </a:lnTo>
                <a:lnTo>
                  <a:pt x="4999" y="2"/>
                </a:lnTo>
                <a:lnTo>
                  <a:pt x="5189" y="4"/>
                </a:lnTo>
                <a:lnTo>
                  <a:pt x="5368" y="6"/>
                </a:lnTo>
                <a:lnTo>
                  <a:pt x="5541" y="7"/>
                </a:lnTo>
                <a:lnTo>
                  <a:pt x="5702" y="9"/>
                </a:lnTo>
                <a:lnTo>
                  <a:pt x="5702" y="1219"/>
                </a:lnTo>
                <a:lnTo>
                  <a:pt x="0" y="1219"/>
                </a:lnTo>
                <a:lnTo>
                  <a:pt x="0" y="9"/>
                </a:lnTo>
                <a:lnTo>
                  <a:pt x="164" y="7"/>
                </a:lnTo>
                <a:lnTo>
                  <a:pt x="335" y="6"/>
                </a:lnTo>
                <a:lnTo>
                  <a:pt x="514" y="4"/>
                </a:lnTo>
                <a:lnTo>
                  <a:pt x="704" y="2"/>
                </a:lnTo>
                <a:lnTo>
                  <a:pt x="904" y="0"/>
                </a:lnTo>
                <a:lnTo>
                  <a:pt x="1115"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sp>
        <p:nvSpPr>
          <p:cNvPr id="7" name="Freeform 7"/>
          <p:cNvSpPr>
            <a:spLocks/>
          </p:cNvSpPr>
          <p:nvPr/>
        </p:nvSpPr>
        <p:spPr bwMode="auto">
          <a:xfrm>
            <a:off x="265" y="4750451"/>
            <a:ext cx="9643533" cy="444763"/>
          </a:xfrm>
          <a:custGeom>
            <a:avLst/>
            <a:gdLst>
              <a:gd name="T0" fmla="*/ 1184 w 5702"/>
              <a:gd name="T1" fmla="*/ 0 h 394"/>
              <a:gd name="T2" fmla="*/ 1492 w 5702"/>
              <a:gd name="T3" fmla="*/ 2 h 394"/>
              <a:gd name="T4" fmla="*/ 1754 w 5702"/>
              <a:gd name="T5" fmla="*/ 5 h 394"/>
              <a:gd name="T6" fmla="*/ 1968 w 5702"/>
              <a:gd name="T7" fmla="*/ 11 h 394"/>
              <a:gd name="T8" fmla="*/ 2156 w 5702"/>
              <a:gd name="T9" fmla="*/ 19 h 394"/>
              <a:gd name="T10" fmla="*/ 2333 w 5702"/>
              <a:gd name="T11" fmla="*/ 42 h 394"/>
              <a:gd name="T12" fmla="*/ 2480 w 5702"/>
              <a:gd name="T13" fmla="*/ 78 h 394"/>
              <a:gd name="T14" fmla="*/ 2598 w 5702"/>
              <a:gd name="T15" fmla="*/ 122 h 394"/>
              <a:gd name="T16" fmla="*/ 2690 w 5702"/>
              <a:gd name="T17" fmla="*/ 172 h 394"/>
              <a:gd name="T18" fmla="*/ 2763 w 5702"/>
              <a:gd name="T19" fmla="*/ 225 h 394"/>
              <a:gd name="T20" fmla="*/ 2816 w 5702"/>
              <a:gd name="T21" fmla="*/ 277 h 394"/>
              <a:gd name="T22" fmla="*/ 2852 w 5702"/>
              <a:gd name="T23" fmla="*/ 326 h 394"/>
              <a:gd name="T24" fmla="*/ 2887 w 5702"/>
              <a:gd name="T25" fmla="*/ 277 h 394"/>
              <a:gd name="T26" fmla="*/ 2939 w 5702"/>
              <a:gd name="T27" fmla="*/ 225 h 394"/>
              <a:gd name="T28" fmla="*/ 3012 w 5702"/>
              <a:gd name="T29" fmla="*/ 172 h 394"/>
              <a:gd name="T30" fmla="*/ 3105 w 5702"/>
              <a:gd name="T31" fmla="*/ 122 h 394"/>
              <a:gd name="T32" fmla="*/ 3223 w 5702"/>
              <a:gd name="T33" fmla="*/ 78 h 394"/>
              <a:gd name="T34" fmla="*/ 3369 w 5702"/>
              <a:gd name="T35" fmla="*/ 42 h 394"/>
              <a:gd name="T36" fmla="*/ 3547 w 5702"/>
              <a:gd name="T37" fmla="*/ 19 h 394"/>
              <a:gd name="T38" fmla="*/ 3735 w 5702"/>
              <a:gd name="T39" fmla="*/ 11 h 394"/>
              <a:gd name="T40" fmla="*/ 3949 w 5702"/>
              <a:gd name="T41" fmla="*/ 5 h 394"/>
              <a:gd name="T42" fmla="*/ 4210 w 5702"/>
              <a:gd name="T43" fmla="*/ 2 h 394"/>
              <a:gd name="T44" fmla="*/ 4519 w 5702"/>
              <a:gd name="T45" fmla="*/ 0 h 394"/>
              <a:gd name="T46" fmla="*/ 4907 w 5702"/>
              <a:gd name="T47" fmla="*/ 0 h 394"/>
              <a:gd name="T48" fmla="*/ 5318 w 5702"/>
              <a:gd name="T49" fmla="*/ 2 h 394"/>
              <a:gd name="T50" fmla="*/ 5702 w 5702"/>
              <a:gd name="T51" fmla="*/ 5 h 394"/>
              <a:gd name="T52" fmla="*/ 5513 w 5702"/>
              <a:gd name="T53" fmla="*/ 72 h 394"/>
              <a:gd name="T54" fmla="*/ 5116 w 5702"/>
              <a:gd name="T55" fmla="*/ 70 h 394"/>
              <a:gd name="T56" fmla="*/ 4689 w 5702"/>
              <a:gd name="T57" fmla="*/ 68 h 394"/>
              <a:gd name="T58" fmla="*/ 4358 w 5702"/>
              <a:gd name="T59" fmla="*/ 70 h 394"/>
              <a:gd name="T60" fmla="*/ 4073 w 5702"/>
              <a:gd name="T61" fmla="*/ 72 h 394"/>
              <a:gd name="T62" fmla="*/ 3836 w 5702"/>
              <a:gd name="T63" fmla="*/ 75 h 394"/>
              <a:gd name="T64" fmla="*/ 3648 w 5702"/>
              <a:gd name="T65" fmla="*/ 80 h 394"/>
              <a:gd name="T66" fmla="*/ 3455 w 5702"/>
              <a:gd name="T67" fmla="*/ 98 h 394"/>
              <a:gd name="T68" fmla="*/ 3293 w 5702"/>
              <a:gd name="T69" fmla="*/ 127 h 394"/>
              <a:gd name="T70" fmla="*/ 3162 w 5702"/>
              <a:gd name="T71" fmla="*/ 167 h 394"/>
              <a:gd name="T72" fmla="*/ 3056 w 5702"/>
              <a:gd name="T73" fmla="*/ 214 h 394"/>
              <a:gd name="T74" fmla="*/ 2974 w 5702"/>
              <a:gd name="T75" fmla="*/ 266 h 394"/>
              <a:gd name="T76" fmla="*/ 2911 w 5702"/>
              <a:gd name="T77" fmla="*/ 320 h 394"/>
              <a:gd name="T78" fmla="*/ 2868 w 5702"/>
              <a:gd name="T79" fmla="*/ 371 h 394"/>
              <a:gd name="T80" fmla="*/ 2835 w 5702"/>
              <a:gd name="T81" fmla="*/ 371 h 394"/>
              <a:gd name="T82" fmla="*/ 2791 w 5702"/>
              <a:gd name="T83" fmla="*/ 320 h 394"/>
              <a:gd name="T84" fmla="*/ 2730 w 5702"/>
              <a:gd name="T85" fmla="*/ 266 h 394"/>
              <a:gd name="T86" fmla="*/ 2647 w 5702"/>
              <a:gd name="T87" fmla="*/ 214 h 394"/>
              <a:gd name="T88" fmla="*/ 2542 w 5702"/>
              <a:gd name="T89" fmla="*/ 167 h 394"/>
              <a:gd name="T90" fmla="*/ 2410 w 5702"/>
              <a:gd name="T91" fmla="*/ 127 h 394"/>
              <a:gd name="T92" fmla="*/ 2248 w 5702"/>
              <a:gd name="T93" fmla="*/ 98 h 394"/>
              <a:gd name="T94" fmla="*/ 2055 w 5702"/>
              <a:gd name="T95" fmla="*/ 80 h 394"/>
              <a:gd name="T96" fmla="*/ 1867 w 5702"/>
              <a:gd name="T97" fmla="*/ 75 h 394"/>
              <a:gd name="T98" fmla="*/ 1630 w 5702"/>
              <a:gd name="T99" fmla="*/ 72 h 394"/>
              <a:gd name="T100" fmla="*/ 1344 w 5702"/>
              <a:gd name="T101" fmla="*/ 70 h 394"/>
              <a:gd name="T102" fmla="*/ 1014 w 5702"/>
              <a:gd name="T103" fmla="*/ 68 h 394"/>
              <a:gd name="T104" fmla="*/ 587 w 5702"/>
              <a:gd name="T105" fmla="*/ 70 h 394"/>
              <a:gd name="T106" fmla="*/ 190 w 5702"/>
              <a:gd name="T107" fmla="*/ 72 h 394"/>
              <a:gd name="T108" fmla="*/ 0 w 5702"/>
              <a:gd name="T109" fmla="*/ 5 h 394"/>
              <a:gd name="T110" fmla="*/ 385 w 5702"/>
              <a:gd name="T111" fmla="*/ 2 h 394"/>
              <a:gd name="T112" fmla="*/ 796 w 5702"/>
              <a:gd name="T113"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02" h="394">
                <a:moveTo>
                  <a:pt x="1014" y="0"/>
                </a:moveTo>
                <a:lnTo>
                  <a:pt x="1184" y="0"/>
                </a:lnTo>
                <a:lnTo>
                  <a:pt x="1344" y="0"/>
                </a:lnTo>
                <a:lnTo>
                  <a:pt x="1492" y="2"/>
                </a:lnTo>
                <a:lnTo>
                  <a:pt x="1630" y="4"/>
                </a:lnTo>
                <a:lnTo>
                  <a:pt x="1754" y="5"/>
                </a:lnTo>
                <a:lnTo>
                  <a:pt x="1867" y="7"/>
                </a:lnTo>
                <a:lnTo>
                  <a:pt x="1968" y="11"/>
                </a:lnTo>
                <a:lnTo>
                  <a:pt x="2055" y="12"/>
                </a:lnTo>
                <a:lnTo>
                  <a:pt x="2156" y="19"/>
                </a:lnTo>
                <a:lnTo>
                  <a:pt x="2248" y="30"/>
                </a:lnTo>
                <a:lnTo>
                  <a:pt x="2333" y="42"/>
                </a:lnTo>
                <a:lnTo>
                  <a:pt x="2410" y="59"/>
                </a:lnTo>
                <a:lnTo>
                  <a:pt x="2480" y="78"/>
                </a:lnTo>
                <a:lnTo>
                  <a:pt x="2542" y="99"/>
                </a:lnTo>
                <a:lnTo>
                  <a:pt x="2598" y="122"/>
                </a:lnTo>
                <a:lnTo>
                  <a:pt x="2647" y="146"/>
                </a:lnTo>
                <a:lnTo>
                  <a:pt x="2690" y="172"/>
                </a:lnTo>
                <a:lnTo>
                  <a:pt x="2730" y="199"/>
                </a:lnTo>
                <a:lnTo>
                  <a:pt x="2763" y="225"/>
                </a:lnTo>
                <a:lnTo>
                  <a:pt x="2791" y="253"/>
                </a:lnTo>
                <a:lnTo>
                  <a:pt x="2816" y="277"/>
                </a:lnTo>
                <a:lnTo>
                  <a:pt x="2835" y="303"/>
                </a:lnTo>
                <a:lnTo>
                  <a:pt x="2852" y="326"/>
                </a:lnTo>
                <a:lnTo>
                  <a:pt x="2868" y="303"/>
                </a:lnTo>
                <a:lnTo>
                  <a:pt x="2887" y="277"/>
                </a:lnTo>
                <a:lnTo>
                  <a:pt x="2911" y="253"/>
                </a:lnTo>
                <a:lnTo>
                  <a:pt x="2939" y="225"/>
                </a:lnTo>
                <a:lnTo>
                  <a:pt x="2974" y="199"/>
                </a:lnTo>
                <a:lnTo>
                  <a:pt x="3012" y="172"/>
                </a:lnTo>
                <a:lnTo>
                  <a:pt x="3056" y="146"/>
                </a:lnTo>
                <a:lnTo>
                  <a:pt x="3105" y="122"/>
                </a:lnTo>
                <a:lnTo>
                  <a:pt x="3162" y="99"/>
                </a:lnTo>
                <a:lnTo>
                  <a:pt x="3223" y="78"/>
                </a:lnTo>
                <a:lnTo>
                  <a:pt x="3293" y="59"/>
                </a:lnTo>
                <a:lnTo>
                  <a:pt x="3369" y="42"/>
                </a:lnTo>
                <a:lnTo>
                  <a:pt x="3455" y="30"/>
                </a:lnTo>
                <a:lnTo>
                  <a:pt x="3547" y="19"/>
                </a:lnTo>
                <a:lnTo>
                  <a:pt x="3648" y="12"/>
                </a:lnTo>
                <a:lnTo>
                  <a:pt x="3735" y="11"/>
                </a:lnTo>
                <a:lnTo>
                  <a:pt x="3836" y="7"/>
                </a:lnTo>
                <a:lnTo>
                  <a:pt x="3949" y="5"/>
                </a:lnTo>
                <a:lnTo>
                  <a:pt x="4073" y="4"/>
                </a:lnTo>
                <a:lnTo>
                  <a:pt x="4210" y="2"/>
                </a:lnTo>
                <a:lnTo>
                  <a:pt x="4358" y="0"/>
                </a:lnTo>
                <a:lnTo>
                  <a:pt x="4519" y="0"/>
                </a:lnTo>
                <a:lnTo>
                  <a:pt x="4689" y="0"/>
                </a:lnTo>
                <a:lnTo>
                  <a:pt x="4907" y="0"/>
                </a:lnTo>
                <a:lnTo>
                  <a:pt x="5116" y="2"/>
                </a:lnTo>
                <a:lnTo>
                  <a:pt x="5318" y="2"/>
                </a:lnTo>
                <a:lnTo>
                  <a:pt x="5513" y="4"/>
                </a:lnTo>
                <a:lnTo>
                  <a:pt x="5702" y="5"/>
                </a:lnTo>
                <a:lnTo>
                  <a:pt x="5702" y="73"/>
                </a:lnTo>
                <a:lnTo>
                  <a:pt x="5513" y="72"/>
                </a:lnTo>
                <a:lnTo>
                  <a:pt x="5318" y="70"/>
                </a:lnTo>
                <a:lnTo>
                  <a:pt x="5116" y="70"/>
                </a:lnTo>
                <a:lnTo>
                  <a:pt x="4907" y="68"/>
                </a:lnTo>
                <a:lnTo>
                  <a:pt x="4689" y="68"/>
                </a:lnTo>
                <a:lnTo>
                  <a:pt x="4519" y="68"/>
                </a:lnTo>
                <a:lnTo>
                  <a:pt x="4358" y="70"/>
                </a:lnTo>
                <a:lnTo>
                  <a:pt x="4210" y="70"/>
                </a:lnTo>
                <a:lnTo>
                  <a:pt x="4073" y="72"/>
                </a:lnTo>
                <a:lnTo>
                  <a:pt x="3949" y="73"/>
                </a:lnTo>
                <a:lnTo>
                  <a:pt x="3836" y="75"/>
                </a:lnTo>
                <a:lnTo>
                  <a:pt x="3735" y="78"/>
                </a:lnTo>
                <a:lnTo>
                  <a:pt x="3648" y="80"/>
                </a:lnTo>
                <a:lnTo>
                  <a:pt x="3547" y="87"/>
                </a:lnTo>
                <a:lnTo>
                  <a:pt x="3455" y="98"/>
                </a:lnTo>
                <a:lnTo>
                  <a:pt x="3369" y="110"/>
                </a:lnTo>
                <a:lnTo>
                  <a:pt x="3293" y="127"/>
                </a:lnTo>
                <a:lnTo>
                  <a:pt x="3223" y="146"/>
                </a:lnTo>
                <a:lnTo>
                  <a:pt x="3162" y="167"/>
                </a:lnTo>
                <a:lnTo>
                  <a:pt x="3105" y="190"/>
                </a:lnTo>
                <a:lnTo>
                  <a:pt x="3056" y="214"/>
                </a:lnTo>
                <a:lnTo>
                  <a:pt x="3012" y="240"/>
                </a:lnTo>
                <a:lnTo>
                  <a:pt x="2974" y="266"/>
                </a:lnTo>
                <a:lnTo>
                  <a:pt x="2939" y="293"/>
                </a:lnTo>
                <a:lnTo>
                  <a:pt x="2911" y="320"/>
                </a:lnTo>
                <a:lnTo>
                  <a:pt x="2887" y="345"/>
                </a:lnTo>
                <a:lnTo>
                  <a:pt x="2868" y="371"/>
                </a:lnTo>
                <a:lnTo>
                  <a:pt x="2852" y="394"/>
                </a:lnTo>
                <a:lnTo>
                  <a:pt x="2835" y="371"/>
                </a:lnTo>
                <a:lnTo>
                  <a:pt x="2816" y="345"/>
                </a:lnTo>
                <a:lnTo>
                  <a:pt x="2791" y="320"/>
                </a:lnTo>
                <a:lnTo>
                  <a:pt x="2763" y="293"/>
                </a:lnTo>
                <a:lnTo>
                  <a:pt x="2730" y="266"/>
                </a:lnTo>
                <a:lnTo>
                  <a:pt x="2690" y="240"/>
                </a:lnTo>
                <a:lnTo>
                  <a:pt x="2647" y="214"/>
                </a:lnTo>
                <a:lnTo>
                  <a:pt x="2598" y="190"/>
                </a:lnTo>
                <a:lnTo>
                  <a:pt x="2542" y="167"/>
                </a:lnTo>
                <a:lnTo>
                  <a:pt x="2480" y="146"/>
                </a:lnTo>
                <a:lnTo>
                  <a:pt x="2410" y="127"/>
                </a:lnTo>
                <a:lnTo>
                  <a:pt x="2333" y="110"/>
                </a:lnTo>
                <a:lnTo>
                  <a:pt x="2248" y="98"/>
                </a:lnTo>
                <a:lnTo>
                  <a:pt x="2156" y="87"/>
                </a:lnTo>
                <a:lnTo>
                  <a:pt x="2055" y="80"/>
                </a:lnTo>
                <a:lnTo>
                  <a:pt x="1968" y="78"/>
                </a:lnTo>
                <a:lnTo>
                  <a:pt x="1867" y="75"/>
                </a:lnTo>
                <a:lnTo>
                  <a:pt x="1754" y="73"/>
                </a:lnTo>
                <a:lnTo>
                  <a:pt x="1630" y="72"/>
                </a:lnTo>
                <a:lnTo>
                  <a:pt x="1492" y="70"/>
                </a:lnTo>
                <a:lnTo>
                  <a:pt x="1344" y="70"/>
                </a:lnTo>
                <a:lnTo>
                  <a:pt x="1184" y="68"/>
                </a:lnTo>
                <a:lnTo>
                  <a:pt x="1014" y="68"/>
                </a:lnTo>
                <a:lnTo>
                  <a:pt x="796" y="68"/>
                </a:lnTo>
                <a:lnTo>
                  <a:pt x="587" y="70"/>
                </a:lnTo>
                <a:lnTo>
                  <a:pt x="385" y="70"/>
                </a:lnTo>
                <a:lnTo>
                  <a:pt x="190" y="72"/>
                </a:lnTo>
                <a:lnTo>
                  <a:pt x="0" y="73"/>
                </a:lnTo>
                <a:lnTo>
                  <a:pt x="0" y="5"/>
                </a:lnTo>
                <a:lnTo>
                  <a:pt x="190" y="4"/>
                </a:lnTo>
                <a:lnTo>
                  <a:pt x="385" y="2"/>
                </a:lnTo>
                <a:lnTo>
                  <a:pt x="587" y="2"/>
                </a:lnTo>
                <a:lnTo>
                  <a:pt x="796" y="0"/>
                </a:lnTo>
                <a:lnTo>
                  <a:pt x="1014" y="0"/>
                </a:lnTo>
                <a:close/>
              </a:path>
            </a:pathLst>
          </a:custGeom>
          <a:solidFill>
            <a:schemeClr val="accent1"/>
          </a:solidFill>
          <a:ln w="0">
            <a:noFill/>
            <a:prstDash val="solid"/>
            <a:round/>
            <a:headEnd/>
            <a:tailEnd/>
          </a:ln>
        </p:spPr>
        <p:txBody>
          <a:bodyPr vert="horz" wrap="square" lIns="96435" tIns="48218" rIns="96435" bIns="48218" numCol="1" anchor="t" anchorCtr="0" compatLnSpc="1">
            <a:prstTxWarp prst="textNoShape">
              <a:avLst/>
            </a:prstTxWarp>
          </a:bodyPr>
          <a:lstStyle/>
          <a:p>
            <a:endParaRPr lang="zh-CN" altLang="en-US"/>
          </a:p>
        </p:txBody>
      </p:sp>
      <p:pic>
        <p:nvPicPr>
          <p:cNvPr id="8" name="图片 33">
            <a:extLst>
              <a:ext uri="{FF2B5EF4-FFF2-40B4-BE49-F238E27FC236}">
                <a16:creationId xmlns:a16="http://schemas.microsoft.com/office/drawing/2014/main" id="{BD1782FC-3D47-4479-8754-4D7CDFC52DE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Tree>
    <p:extLst>
      <p:ext uri="{BB962C8B-B14F-4D97-AF65-F5344CB8AC3E}">
        <p14:creationId xmlns:p14="http://schemas.microsoft.com/office/powerpoint/2010/main" val="337627086"/>
      </p:ext>
    </p:extLst>
  </p:cSld>
  <p:clrMapOvr>
    <a:masterClrMapping/>
  </p:clrMapOvr>
  <mc:AlternateContent xmlns:mc="http://schemas.openxmlformats.org/markup-compatibility/2006">
    <mc:Choice xmlns:p14="http://schemas.microsoft.com/office/powerpoint/2010/main" Requires="p14">
      <p:transition spd="slow" p14:dur="2000" advTm="3016"/>
    </mc:Choice>
    <mc:Fallback>
      <p:transition spd="slow" advTm="3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Vertical)">
                                      <p:cBhvr>
                                        <p:cTn id="7" dur="500"/>
                                        <p:tgtEl>
                                          <p:spTgt spid="7"/>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out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2637143"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调度系统功能分析</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二、多</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调度系统设计</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9" name="Content Placeholder 2">
            <a:extLst>
              <a:ext uri="{FF2B5EF4-FFF2-40B4-BE49-F238E27FC236}">
                <a16:creationId xmlns:a16="http://schemas.microsoft.com/office/drawing/2014/main" id="{4FA02278-FA39-4E3E-8F53-CE1DB8A1DBE1}"/>
              </a:ext>
            </a:extLst>
          </p:cNvPr>
          <p:cNvSpPr txBox="1">
            <a:spLocks/>
          </p:cNvSpPr>
          <p:nvPr/>
        </p:nvSpPr>
        <p:spPr>
          <a:xfrm>
            <a:off x="357534" y="2082726"/>
            <a:ext cx="8928992" cy="1505027"/>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marL="342900" indent="-342900" algn="l">
              <a:buFont typeface="Wingdings" panose="05000000000000000000" pitchFamily="2" charset="2"/>
              <a:buChar char="l"/>
            </a:pPr>
            <a:r>
              <a:rPr lang="zh-CN" altLang="en-US" sz="1800" dirty="0">
                <a:latin typeface="微软雅黑" panose="020B0503020204020204" pitchFamily="34" charset="-122"/>
                <a:ea typeface="微软雅黑" panose="020B0503020204020204" pitchFamily="34" charset="-122"/>
              </a:rPr>
              <a:t>接收、处理并审核生产订单。</a:t>
            </a:r>
            <a:endParaRPr lang="en-US" altLang="zh-CN" sz="18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l"/>
            </a:pPr>
            <a:r>
              <a:rPr lang="zh-CN" altLang="en-US" sz="1800" dirty="0">
                <a:latin typeface="微软雅黑" panose="020B0503020204020204" pitchFamily="34" charset="-122"/>
                <a:ea typeface="微软雅黑" panose="020B0503020204020204" pitchFamily="34" charset="-122"/>
              </a:rPr>
              <a:t>在订单任务跨区域分解与资源分配。</a:t>
            </a:r>
            <a:endParaRPr lang="en-US" altLang="zh-CN" sz="18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l"/>
            </a:pPr>
            <a:r>
              <a:rPr lang="zh-CN" altLang="en-US" sz="1800" dirty="0">
                <a:latin typeface="微软雅黑" panose="020B0503020204020204" pitchFamily="34" charset="-122"/>
                <a:ea typeface="微软雅黑" panose="020B0503020204020204" pitchFamily="34" charset="-122"/>
              </a:rPr>
              <a:t>异常调度，异常因素包括</a:t>
            </a:r>
            <a:r>
              <a:rPr lang="zh-CN" altLang="zh-CN" sz="1800" dirty="0">
                <a:latin typeface="微软雅黑" panose="020B0503020204020204" pitchFamily="34" charset="-122"/>
                <a:ea typeface="微软雅黑" panose="020B0503020204020204" pitchFamily="34" charset="-122"/>
              </a:rPr>
              <a:t>订单撤销、紧急订单、设备故障等</a:t>
            </a:r>
            <a:r>
              <a:rPr lang="zh-CN" altLang="en-US" sz="1800" dirty="0">
                <a:latin typeface="微软雅黑" panose="020B0503020204020204" pitchFamily="34" charset="-122"/>
                <a:ea typeface="微软雅黑" panose="020B0503020204020204" pitchFamily="34" charset="-122"/>
              </a:rPr>
              <a:t>。</a:t>
            </a:r>
            <a:endParaRPr lang="en-US" altLang="zh-CN" sz="1800"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l"/>
            </a:pPr>
            <a:r>
              <a:rPr lang="zh-CN" altLang="en-US" sz="1800" dirty="0">
                <a:latin typeface="微软雅黑" panose="020B0503020204020204" pitchFamily="34" charset="-122"/>
                <a:ea typeface="微软雅黑" panose="020B0503020204020204" pitchFamily="34" charset="-122"/>
              </a:rPr>
              <a:t>自动化和信息化管理。</a:t>
            </a:r>
            <a:endParaRPr lang="en-US" altLang="zh-CN" sz="1800" dirty="0">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B680A47E-6977-43B9-8DCD-63DD6F6DC284}"/>
              </a:ext>
            </a:extLst>
          </p:cNvPr>
          <p:cNvSpPr/>
          <p:nvPr/>
        </p:nvSpPr>
        <p:spPr>
          <a:xfrm>
            <a:off x="317474" y="4592144"/>
            <a:ext cx="9009111" cy="707886"/>
          </a:xfrm>
          <a:prstGeom prst="rect">
            <a:avLst/>
          </a:prstGeom>
        </p:spPr>
        <p:txBody>
          <a:bodyPr wrap="square">
            <a:spAutoFit/>
          </a:bodyPr>
          <a:lstStyle/>
          <a:p>
            <a:r>
              <a:rPr lang="zh-CN" altLang="en-US" sz="2000" dirty="0">
                <a:latin typeface="微软雅黑" panose="020B0503020204020204" pitchFamily="34" charset="-122"/>
                <a:ea typeface="微软雅黑" panose="020B0503020204020204" pitchFamily="34" charset="-122"/>
              </a:rPr>
              <a:t>本研究的调度系统</a:t>
            </a:r>
            <a:r>
              <a:rPr lang="zh-CN" altLang="zh-CN" sz="2000" dirty="0">
                <a:latin typeface="微软雅黑" panose="020B0503020204020204" pitchFamily="34" charset="-122"/>
                <a:ea typeface="微软雅黑" panose="020B0503020204020204" pitchFamily="34" charset="-122"/>
              </a:rPr>
              <a:t>分别设计了五类</a:t>
            </a:r>
            <a:r>
              <a:rPr lang="en-US" altLang="zh-CN" sz="2000" dirty="0">
                <a:latin typeface="微软雅黑" panose="020B0503020204020204" pitchFamily="34" charset="-122"/>
                <a:ea typeface="微软雅黑" panose="020B0503020204020204" pitchFamily="34" charset="-122"/>
              </a:rPr>
              <a:t>Agent</a:t>
            </a:r>
            <a:r>
              <a:rPr lang="zh-CN" altLang="zh-CN" sz="2000" dirty="0">
                <a:latin typeface="微软雅黑" panose="020B0503020204020204" pitchFamily="34" charset="-122"/>
                <a:ea typeface="微软雅黑" panose="020B0503020204020204" pitchFamily="34" charset="-122"/>
              </a:rPr>
              <a:t>，包括</a:t>
            </a:r>
            <a:r>
              <a:rPr lang="zh-CN" altLang="zh-CN" sz="2000" b="1" dirty="0">
                <a:latin typeface="微软雅黑" panose="020B0503020204020204" pitchFamily="34" charset="-122"/>
                <a:ea typeface="微软雅黑" panose="020B0503020204020204" pitchFamily="34" charset="-122"/>
              </a:rPr>
              <a:t>管理</a:t>
            </a:r>
            <a:r>
              <a:rPr lang="en-US" altLang="zh-CN" sz="2000" b="1" dirty="0">
                <a:latin typeface="微软雅黑" panose="020B0503020204020204" pitchFamily="34" charset="-122"/>
                <a:ea typeface="微软雅黑" panose="020B0503020204020204" pitchFamily="34" charset="-122"/>
              </a:rPr>
              <a:t>Agent</a:t>
            </a:r>
            <a:r>
              <a:rPr lang="zh-CN" altLang="zh-CN" sz="2000" b="1" dirty="0">
                <a:latin typeface="微软雅黑" panose="020B0503020204020204" pitchFamily="34" charset="-122"/>
                <a:ea typeface="微软雅黑" panose="020B0503020204020204" pitchFamily="34" charset="-122"/>
              </a:rPr>
              <a:t>、资源</a:t>
            </a:r>
            <a:r>
              <a:rPr lang="en-US" altLang="zh-CN" sz="2000" b="1" dirty="0">
                <a:latin typeface="微软雅黑" panose="020B0503020204020204" pitchFamily="34" charset="-122"/>
                <a:ea typeface="微软雅黑" panose="020B0503020204020204" pitchFamily="34" charset="-122"/>
              </a:rPr>
              <a:t>Agent</a:t>
            </a:r>
            <a:r>
              <a:rPr lang="zh-CN" altLang="zh-CN" sz="2000" b="1" dirty="0">
                <a:latin typeface="微软雅黑" panose="020B0503020204020204" pitchFamily="34" charset="-122"/>
                <a:ea typeface="微软雅黑" panose="020B0503020204020204" pitchFamily="34" charset="-122"/>
              </a:rPr>
              <a:t>、工艺</a:t>
            </a:r>
            <a:r>
              <a:rPr lang="en-US" altLang="zh-CN" sz="2000" b="1" dirty="0">
                <a:latin typeface="微软雅黑" panose="020B0503020204020204" pitchFamily="34" charset="-122"/>
                <a:ea typeface="微软雅黑" panose="020B0503020204020204" pitchFamily="34" charset="-122"/>
              </a:rPr>
              <a:t>Agent</a:t>
            </a:r>
            <a:r>
              <a:rPr lang="zh-CN" altLang="zh-CN" sz="2000" b="1" dirty="0">
                <a:latin typeface="微软雅黑" panose="020B0503020204020204" pitchFamily="34" charset="-122"/>
                <a:ea typeface="微软雅黑" panose="020B0503020204020204" pitchFamily="34" charset="-122"/>
              </a:rPr>
              <a:t>、算法</a:t>
            </a:r>
            <a:r>
              <a:rPr lang="en-US" altLang="zh-CN" sz="2000" b="1" dirty="0">
                <a:latin typeface="微软雅黑" panose="020B0503020204020204" pitchFamily="34" charset="-122"/>
                <a:ea typeface="微软雅黑" panose="020B0503020204020204" pitchFamily="34" charset="-122"/>
              </a:rPr>
              <a:t>Agent</a:t>
            </a:r>
            <a:r>
              <a:rPr lang="zh-CN" altLang="zh-CN" sz="2000" b="1" dirty="0">
                <a:latin typeface="微软雅黑" panose="020B0503020204020204" pitchFamily="34" charset="-122"/>
                <a:ea typeface="微软雅黑" panose="020B0503020204020204" pitchFamily="34" charset="-122"/>
              </a:rPr>
              <a:t>、和监控</a:t>
            </a:r>
            <a:r>
              <a:rPr lang="en-US" altLang="zh-CN" sz="2000" b="1" dirty="0">
                <a:latin typeface="微软雅黑" panose="020B0503020204020204" pitchFamily="34" charset="-122"/>
                <a:ea typeface="微软雅黑" panose="020B0503020204020204" pitchFamily="34" charset="-122"/>
              </a:rPr>
              <a:t>Agent</a:t>
            </a:r>
            <a:r>
              <a:rPr lang="zh-CN" altLang="en-US" sz="2000" dirty="0">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3957915339"/>
      </p:ext>
    </p:extLst>
  </p:cSld>
  <p:clrMapOvr>
    <a:masterClrMapping/>
  </p:clrMapOvr>
  <mc:AlternateContent xmlns:mc="http://schemas.openxmlformats.org/markup-compatibility/2006">
    <mc:Choice xmlns:p14="http://schemas.microsoft.com/office/powerpoint/2010/main" Requires="p14">
      <p:transition p14:dur="0" advTm="6864"/>
    </mc:Choice>
    <mc:Fallback>
      <p:transition advTm="68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任意多边形 18"/>
          <p:cNvSpPr/>
          <p:nvPr>
            <p:custDataLst>
              <p:tags r:id="rId1"/>
            </p:custDataLst>
          </p:nvPr>
        </p:nvSpPr>
        <p:spPr>
          <a:xfrm>
            <a:off x="550068" y="1388793"/>
            <a:ext cx="9093995" cy="23462"/>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23"/>
          <p:cNvSpPr/>
          <p:nvPr>
            <p:custDataLst>
              <p:tags r:id="rId2"/>
            </p:custDataLst>
          </p:nvPr>
        </p:nvSpPr>
        <p:spPr>
          <a:xfrm>
            <a:off x="1" y="1009630"/>
            <a:ext cx="432913" cy="402624"/>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326" tIns="36164" rIns="72326" bIns="36164" numCol="1" spcCol="0" rtlCol="0" fromWordArt="0" anchor="ctr" anchorCtr="0" forceAA="0" compatLnSpc="1">
            <a:prstTxWarp prst="textNoShape">
              <a:avLst/>
            </a:prstTxWarp>
            <a:noAutofit/>
          </a:bodyPr>
          <a:lstStyle/>
          <a:p>
            <a:pPr algn="ctr"/>
            <a:endParaRPr lang="zh-CN" altLang="en-US" sz="1502"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600712" y="1024037"/>
            <a:ext cx="2637143" cy="369332"/>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调度系统</a:t>
            </a:r>
            <a:r>
              <a:rPr lang="en-US" altLang="zh-CN"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Agent</a:t>
            </a:r>
            <a:r>
              <a:rPr lang="zh-CN" altLang="en-US" sz="2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设计</a:t>
            </a:r>
            <a:endParaRPr lang="en-US" sz="2400" dirty="0">
              <a:solidFill>
                <a:schemeClr val="accent6">
                  <a:lumMod val="7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2" name="图片 33">
            <a:extLst>
              <a:ext uri="{FF2B5EF4-FFF2-40B4-BE49-F238E27FC236}">
                <a16:creationId xmlns:a16="http://schemas.microsoft.com/office/drawing/2014/main" id="{2DABE30F-0207-4E88-9BED-91207D70340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350423" y="207496"/>
            <a:ext cx="1104640" cy="1104573"/>
          </a:xfrm>
          <a:prstGeom prst="rect">
            <a:avLst/>
          </a:prstGeom>
          <a:noFill/>
          <a:ln w="9525">
            <a:noFill/>
          </a:ln>
        </p:spPr>
      </p:pic>
      <p:sp>
        <p:nvSpPr>
          <p:cNvPr id="33" name="Content Placeholder 2">
            <a:extLst>
              <a:ext uri="{FF2B5EF4-FFF2-40B4-BE49-F238E27FC236}">
                <a16:creationId xmlns:a16="http://schemas.microsoft.com/office/drawing/2014/main" id="{A7F23B04-151D-42FC-8F50-9E738810F19C}"/>
              </a:ext>
            </a:extLst>
          </p:cNvPr>
          <p:cNvSpPr txBox="1">
            <a:spLocks/>
          </p:cNvSpPr>
          <p:nvPr/>
        </p:nvSpPr>
        <p:spPr>
          <a:xfrm>
            <a:off x="253324" y="231949"/>
            <a:ext cx="4928747" cy="492443"/>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二、多</a:t>
            </a:r>
            <a:r>
              <a:rPr lang="en-US" altLang="zh-CN" sz="3200" b="1" dirty="0">
                <a:solidFill>
                  <a:schemeClr val="accent1"/>
                </a:solidFill>
                <a:latin typeface="微软雅黑" panose="020B0503020204020204" pitchFamily="34" charset="-122"/>
                <a:ea typeface="微软雅黑" panose="020B0503020204020204" pitchFamily="34" charset="-122"/>
                <a:cs typeface="+mn-ea"/>
                <a:sym typeface="+mn-lt"/>
              </a:rPr>
              <a:t>Agent</a:t>
            </a:r>
            <a:r>
              <a:rPr lang="zh-CN" altLang="en-US" sz="3200" b="1" dirty="0">
                <a:solidFill>
                  <a:schemeClr val="accent1"/>
                </a:solidFill>
                <a:latin typeface="微软雅黑" panose="020B0503020204020204" pitchFamily="34" charset="-122"/>
                <a:ea typeface="微软雅黑" panose="020B0503020204020204" pitchFamily="34" charset="-122"/>
                <a:cs typeface="+mn-ea"/>
                <a:sym typeface="+mn-lt"/>
              </a:rPr>
              <a:t>调度系统设计</a:t>
            </a:r>
            <a:endParaRPr lang="en-GB" altLang="zh-CN" sz="3200" b="1"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2" name="矩形 1">
            <a:extLst>
              <a:ext uri="{FF2B5EF4-FFF2-40B4-BE49-F238E27FC236}">
                <a16:creationId xmlns:a16="http://schemas.microsoft.com/office/drawing/2014/main" id="{B680A47E-6977-43B9-8DCD-63DD6F6DC284}"/>
              </a:ext>
            </a:extLst>
          </p:cNvPr>
          <p:cNvSpPr/>
          <p:nvPr/>
        </p:nvSpPr>
        <p:spPr>
          <a:xfrm>
            <a:off x="548558" y="1622527"/>
            <a:ext cx="8665961" cy="1261884"/>
          </a:xfrm>
          <a:prstGeom prst="rect">
            <a:avLst/>
          </a:prstGeom>
        </p:spPr>
        <p:txBody>
          <a:bodyPr wrap="square">
            <a:spAutoFit/>
          </a:bodyPr>
          <a:lstStyle/>
          <a:p>
            <a:r>
              <a:rPr lang="zh-CN" altLang="en-US" sz="2000" b="1" dirty="0">
                <a:latin typeface="微软雅黑" panose="020B0503020204020204" pitchFamily="34" charset="-122"/>
                <a:ea typeface="微软雅黑" panose="020B0503020204020204" pitchFamily="34" charset="-122"/>
              </a:rPr>
              <a:t>资源</a:t>
            </a:r>
            <a:r>
              <a:rPr lang="en-US" altLang="zh-CN" sz="2000" b="1" dirty="0">
                <a:latin typeface="微软雅黑" panose="020B0503020204020204" pitchFamily="34" charset="-122"/>
                <a:ea typeface="微软雅黑" panose="020B0503020204020204" pitchFamily="34" charset="-122"/>
              </a:rPr>
              <a:t>Agent</a:t>
            </a:r>
            <a:r>
              <a:rPr lang="zh-CN" altLang="en-US" sz="2000"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代表制造企业内的制造资源，分为车间</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和设备</a:t>
            </a:r>
            <a:r>
              <a:rPr lang="en-US" altLang="zh-CN" dirty="0">
                <a:latin typeface="微软雅黑" panose="020B0503020204020204" pitchFamily="34" charset="-122"/>
                <a:ea typeface="微软雅黑" panose="020B0503020204020204" pitchFamily="34" charset="-122"/>
              </a:rPr>
              <a:t>Agent</a:t>
            </a:r>
            <a:r>
              <a:rPr lang="zh-CN" altLang="en-US"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设备</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对应一个加工设备，记录设备的各项信息</a:t>
            </a:r>
            <a:r>
              <a:rPr lang="zh-CN" altLang="en-US"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车间</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对应系统内的一个车间，负责对该车间中的设备</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进行管理</a:t>
            </a:r>
            <a:r>
              <a:rPr lang="zh-CN" altLang="en-US"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根据企业制造资源的分布式特点，同属一座工厂内的车间</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和设备</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构成一个资源</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组</a:t>
            </a:r>
            <a:r>
              <a:rPr lang="zh-CN" altLang="en-US"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579859E3-1F9F-4DA1-AC6D-26ED901E4AF4}"/>
              </a:ext>
            </a:extLst>
          </p:cNvPr>
          <p:cNvPicPr>
            <a:picLocks noChangeAspect="1"/>
          </p:cNvPicPr>
          <p:nvPr/>
        </p:nvPicPr>
        <p:blipFill>
          <a:blip r:embed="rId6"/>
          <a:stretch>
            <a:fillRect/>
          </a:stretch>
        </p:blipFill>
        <p:spPr>
          <a:xfrm>
            <a:off x="214771" y="3691853"/>
            <a:ext cx="9214520" cy="2531167"/>
          </a:xfrm>
          <a:prstGeom prst="rect">
            <a:avLst/>
          </a:prstGeom>
        </p:spPr>
      </p:pic>
    </p:spTree>
    <p:extLst>
      <p:ext uri="{BB962C8B-B14F-4D97-AF65-F5344CB8AC3E}">
        <p14:creationId xmlns:p14="http://schemas.microsoft.com/office/powerpoint/2010/main" val="551768636"/>
      </p:ext>
    </p:extLst>
  </p:cSld>
  <p:clrMapOvr>
    <a:masterClrMapping/>
  </p:clrMapOvr>
  <mc:AlternateContent xmlns:mc="http://schemas.openxmlformats.org/markup-compatibility/2006">
    <mc:Choice xmlns:p14="http://schemas.microsoft.com/office/powerpoint/2010/main" Requires="p14">
      <p:transition p14:dur="0" advTm="22551"/>
    </mc:Choice>
    <mc:Fallback>
      <p:transition advTm="22551"/>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bt026.pptx"/>
</p:tagLst>
</file>

<file path=ppt/tags/tag10.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11.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1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13.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14.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15.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16.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17.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18.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19.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0.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1.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3.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4.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5.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6.xml><?xml version="1.0" encoding="utf-8"?>
<p:tagLst xmlns:a="http://schemas.openxmlformats.org/drawingml/2006/main" xmlns:r="http://schemas.openxmlformats.org/officeDocument/2006/relationships" xmlns:p="http://schemas.openxmlformats.org/presentationml/2006/main">
  <p:tag name="TIMING" val="|16.1"/>
</p:tagLst>
</file>

<file path=ppt/tags/tag27.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8.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29.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0.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1.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3.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4.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5.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6.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7.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8.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39.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0.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1.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3.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4.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5.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6.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7.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8.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49.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0.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1.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3.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4.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5.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6.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7.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8.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59.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0.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1.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3.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4.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5.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6.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7.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8.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69.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0.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1.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3.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4.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5.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6.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7.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8.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79.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8.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80.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ags/tag9.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heme/theme1.xml><?xml version="1.0" encoding="utf-8"?>
<a:theme xmlns:a="http://schemas.openxmlformats.org/drawingml/2006/main" name="自定义设计方案">
  <a:themeElements>
    <a:clrScheme name="自定义 93">
      <a:dk1>
        <a:srgbClr val="000000"/>
      </a:dk1>
      <a:lt1>
        <a:srgbClr val="FFFFFF"/>
      </a:lt1>
      <a:dk2>
        <a:srgbClr val="44546A"/>
      </a:dk2>
      <a:lt2>
        <a:srgbClr val="E7E6E6"/>
      </a:lt2>
      <a:accent1>
        <a:srgbClr val="003366"/>
      </a:accent1>
      <a:accent2>
        <a:srgbClr val="003366"/>
      </a:accent2>
      <a:accent3>
        <a:srgbClr val="003366"/>
      </a:accent3>
      <a:accent4>
        <a:srgbClr val="003366"/>
      </a:accent4>
      <a:accent5>
        <a:srgbClr val="003366"/>
      </a:accent5>
      <a:accent6>
        <a:srgbClr val="003366"/>
      </a:accent6>
      <a:hlink>
        <a:srgbClr val="003366"/>
      </a:hlink>
      <a:folHlink>
        <a:srgbClr val="003366"/>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D9D9D9">
            <a:alpha val="50196"/>
          </a:srgb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3324</Words>
  <Application>Microsoft Office PowerPoint</Application>
  <PresentationFormat>自定义</PresentationFormat>
  <Paragraphs>267</Paragraphs>
  <Slides>48</Slides>
  <Notes>48</Notes>
  <HiddenSlides>0</HiddenSlides>
  <MMClips>0</MMClips>
  <ScaleCrop>false</ScaleCrop>
  <HeadingPairs>
    <vt:vector size="8" baseType="variant">
      <vt:variant>
        <vt:lpstr>已用的字体</vt:lpstr>
      </vt:variant>
      <vt:variant>
        <vt:i4>10</vt:i4>
      </vt:variant>
      <vt:variant>
        <vt:lpstr>主题</vt:lpstr>
      </vt:variant>
      <vt:variant>
        <vt:i4>2</vt:i4>
      </vt:variant>
      <vt:variant>
        <vt:lpstr>嵌入 OLE 服务器</vt:lpstr>
      </vt:variant>
      <vt:variant>
        <vt:i4>1</vt:i4>
      </vt:variant>
      <vt:variant>
        <vt:lpstr>幻灯片标题</vt:lpstr>
      </vt:variant>
      <vt:variant>
        <vt:i4>48</vt:i4>
      </vt:variant>
    </vt:vector>
  </HeadingPairs>
  <TitlesOfParts>
    <vt:vector size="61" baseType="lpstr">
      <vt:lpstr>等线</vt:lpstr>
      <vt:lpstr>等线 Light</vt:lpstr>
      <vt:lpstr>宋体</vt:lpstr>
      <vt:lpstr>微软雅黑</vt:lpstr>
      <vt:lpstr>Arial</vt:lpstr>
      <vt:lpstr>Calibri</vt:lpstr>
      <vt:lpstr>Calibri Light</vt:lpstr>
      <vt:lpstr>Cambria Math</vt:lpstr>
      <vt:lpstr>Impact</vt:lpstr>
      <vt:lpstr>Wingdings</vt:lpstr>
      <vt:lpstr>自定义设计方案</vt:lpstr>
      <vt:lpstr>1_自定义设计方案</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教育培訓</dc:title>
  <dc:creator/>
  <cp:keywords>第一PPT模板网：www.1ppt.com</cp:keywords>
  <cp:lastModifiedBy/>
  <cp:revision>1</cp:revision>
  <dcterms:created xsi:type="dcterms:W3CDTF">2016-09-20T02:06:25Z</dcterms:created>
  <dcterms:modified xsi:type="dcterms:W3CDTF">2018-05-31T18:30:38Z</dcterms:modified>
</cp:coreProperties>
</file>